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46.png" ContentType="image/png"/>
  <Override PartName="/ppt/media/image45.png" ContentType="image/png"/>
  <Override PartName="/ppt/media/image44.png" ContentType="image/png"/>
  <Override PartName="/ppt/media/image40.jpeg" ContentType="image/jpeg"/>
  <Override PartName="/ppt/media/image43.png" ContentType="image/png"/>
  <Override PartName="/ppt/media/image42.png" ContentType="image/png"/>
  <Override PartName="/ppt/media/image61.jpeg" ContentType="image/jpeg"/>
  <Override PartName="/ppt/media/image37.jpeg" ContentType="image/jpeg"/>
  <Override PartName="/ppt/media/image48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41.jpeg" ContentType="image/jpeg"/>
  <Override PartName="/ppt/media/image4.png" ContentType="image/png"/>
  <Override PartName="/ppt/media/image54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8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6.png" ContentType="image/png"/>
  <Override PartName="/ppt/media/image56.png" ContentType="image/png"/>
  <Override PartName="/ppt/media/image21.png" ContentType="image/png"/>
  <Override PartName="/ppt/media/image2.png" ContentType="image/png"/>
  <Override PartName="/ppt/media/image52.png" ContentType="image/png"/>
  <Override PartName="/ppt/media/image62.jpeg" ContentType="image/jpeg"/>
  <Override PartName="/ppt/media/image64.png" ContentType="image/png"/>
  <Override PartName="/ppt/media/image11.png" ContentType="image/png"/>
  <Override PartName="/ppt/media/image70.png" ContentType="image/png"/>
  <Override PartName="/ppt/media/image71.png" ContentType="image/png"/>
  <Override PartName="/ppt/media/image38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22.png" ContentType="image/png"/>
  <Override PartName="/ppt/media/image76.png" ContentType="image/png"/>
  <Override PartName="/ppt/media/image85.png" ContentType="image/png"/>
  <Override PartName="/ppt/media/image86.png" ContentType="image/png"/>
  <Override PartName="/ppt/media/image72.png" ContentType="image/png"/>
  <Override PartName="/ppt/media/image39.png" ContentType="image/png"/>
  <Override PartName="/ppt/media/image87.jpeg" ContentType="image/jpeg"/>
  <Override PartName="/ppt/media/image7.png" ContentType="image/png"/>
  <Override PartName="/ppt/media/image57.png" ContentType="image/png"/>
  <Override PartName="/ppt/media/image84.png" ContentType="image/png"/>
  <Override PartName="/ppt/media/image78.png" ContentType="image/png"/>
  <Override PartName="/ppt/media/image68.png" ContentType="image/png"/>
  <Override PartName="/ppt/media/image15.png" ContentType="image/png"/>
  <Override PartName="/ppt/media/image83.png" ContentType="image/png"/>
  <Override PartName="/ppt/media/image77.png" ContentType="image/png"/>
  <Override PartName="/ppt/media/image67.png" ContentType="image/png"/>
  <Override PartName="/ppt/media/image14.png" ContentType="image/png"/>
  <Override PartName="/ppt/media/image82.png" ContentType="image/png"/>
  <Override PartName="/ppt/media/image49.png" ContentType="image/png"/>
  <Override PartName="/ppt/media/image66.png" ContentType="image/png"/>
  <Override PartName="/ppt/media/image13.png" ContentType="image/png"/>
  <Override PartName="/ppt/media/image81.png" ContentType="image/png"/>
  <Override PartName="/ppt/media/image65.png" ContentType="image/png"/>
  <Override PartName="/ppt/media/image12.png" ContentType="image/png"/>
  <Override PartName="/ppt/media/image80.png" ContentType="image/png"/>
  <Override PartName="/ppt/media/image47.png" ContentType="image/png"/>
  <Override PartName="/ppt/media/image63.png" ContentType="image/png"/>
  <Override PartName="/ppt/media/image60.png" ContentType="image/png"/>
  <Override PartName="/ppt/media/image50.png" ContentType="image/png"/>
  <Override PartName="/ppt/media/image17.png" ContentType="image/png"/>
  <Override PartName="/ppt/media/image20.png" ContentType="image/png"/>
  <Override PartName="/ppt/media/image79.png" ContentType="image/png"/>
  <Override PartName="/ppt/media/image5.png" ContentType="image/png"/>
  <Override PartName="/ppt/media/image55.png" ContentType="image/png"/>
  <Override PartName="/ppt/media/image19.png" ContentType="image/png"/>
  <Override PartName="/ppt/media/image18.png" ContentType="image/png"/>
  <Override PartName="/ppt/media/image16.png" ContentType="image/png"/>
  <Override PartName="/ppt/media/image3.png" ContentType="image/png"/>
  <Override PartName="/ppt/media/image53.png" ContentType="image/png"/>
  <Override PartName="/ppt/theme/theme10.xml" ContentType="application/vnd.openxmlformats-officedocument.theme+xml"/>
  <Override PartName="/ppt/theme/theme2.xml" ContentType="application/vnd.openxmlformats-officedocument.theme+xml"/>
  <Override PartName="/ppt/theme/theme9.xml" ContentType="application/vnd.openxmlformats-officedocument.theme+xml"/>
  <Override PartName="/ppt/theme/theme17.xml" ContentType="application/vnd.openxmlformats-officedocument.theme+xml"/>
  <Override PartName="/ppt/theme/theme8.xml" ContentType="application/vnd.openxmlformats-officedocument.theme+xml"/>
  <Override PartName="/ppt/theme/theme16.xml" ContentType="application/vnd.openxmlformats-officedocument.theme+xml"/>
  <Override PartName="/ppt/theme/theme7.xml" ContentType="application/vnd.openxmlformats-officedocument.theme+xml"/>
  <Override PartName="/ppt/theme/theme15.xml" ContentType="application/vnd.openxmlformats-officedocument.theme+xml"/>
  <Override PartName="/ppt/theme/theme4.xml" ContentType="application/vnd.openxmlformats-officedocument.theme+xml"/>
  <Override PartName="/ppt/theme/theme12.xml" ContentType="application/vnd.openxmlformats-officedocument.theme+xml"/>
  <Override PartName="/ppt/theme/theme1.xml" ContentType="application/vnd.openxmlformats-officedocument.theme+xml"/>
  <Override PartName="/ppt/theme/theme18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6.xml" ContentType="application/vnd.openxmlformats-officedocument.theme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5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_rels/slide19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36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19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_rels/slideLayout18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91.xml.rels" ContentType="application/vnd.openxmlformats-package.relationships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slide" Target="slides/slide17.xml"/><Relationship Id="rId37" Type="http://schemas.openxmlformats.org/officeDocument/2006/relationships/slide" Target="slides/slide18.xml"/><Relationship Id="rId38" Type="http://schemas.openxmlformats.org/officeDocument/2006/relationships/slide" Target="slides/slide19.xml"/><Relationship Id="rId39" Type="http://schemas.openxmlformats.org/officeDocument/2006/relationships/slide" Target="slides/slide20.xml"/><Relationship Id="rId40" Type="http://schemas.openxmlformats.org/officeDocument/2006/relationships/slide" Target="slides/slide21.xml"/><Relationship Id="rId41" Type="http://schemas.openxmlformats.org/officeDocument/2006/relationships/slide" Target="slides/slide22.xml"/><Relationship Id="rId42" Type="http://schemas.openxmlformats.org/officeDocument/2006/relationships/slide" Target="slides/slide23.xml"/><Relationship Id="rId43" Type="http://schemas.openxmlformats.org/officeDocument/2006/relationships/slide" Target="slides/slide24.xml"/><Relationship Id="rId44" Type="http://schemas.openxmlformats.org/officeDocument/2006/relationships/slide" Target="slides/slide25.xml"/><Relationship Id="rId45" Type="http://schemas.openxmlformats.org/officeDocument/2006/relationships/slide" Target="slides/slide26.xml"/><Relationship Id="rId46" Type="http://schemas.openxmlformats.org/officeDocument/2006/relationships/slide" Target="slides/slide27.xml"/><Relationship Id="rId47" Type="http://schemas.openxmlformats.org/officeDocument/2006/relationships/slide" Target="slides/slide28.xml"/><Relationship Id="rId48" Type="http://schemas.openxmlformats.org/officeDocument/2006/relationships/slide" Target="slides/slide29.xml"/><Relationship Id="rId49" Type="http://schemas.openxmlformats.org/officeDocument/2006/relationships/slide" Target="slides/slide30.xml"/><Relationship Id="rId50" Type="http://schemas.openxmlformats.org/officeDocument/2006/relationships/slide" Target="slides/slide31.xml"/><Relationship Id="rId51" Type="http://schemas.openxmlformats.org/officeDocument/2006/relationships/slide" Target="slides/slide32.xml"/><Relationship Id="rId52" Type="http://schemas.openxmlformats.org/officeDocument/2006/relationships/slide" Target="slides/slide33.xml"/><Relationship Id="rId53" Type="http://schemas.openxmlformats.org/officeDocument/2006/relationships/slide" Target="slides/slide34.xml"/><Relationship Id="rId54" Type="http://schemas.openxmlformats.org/officeDocument/2006/relationships/slide" Target="slides/slide35.xml"/><Relationship Id="rId55" Type="http://schemas.openxmlformats.org/officeDocument/2006/relationships/slide" Target="slides/slide36.xml"/><Relationship Id="rId56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9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9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9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27EDA51-9FA4-4714-A71E-2CF829678F27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Automation does the same thing over and over again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Robots can build pieces faster than humans can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Toyota example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0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Focus on what humans do best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Human elevation allows for Empathic team work.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Consistency builds trust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Service builds on that trust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Speed comes from service to each other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Enable Development teams building apps to work with operations teams supporting those apps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In other words… devops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0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If we could describe our perfect automation...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Playbook example: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The name fields are human-readable comments. Optional, but useful as comments to the Playbook. These strings also show up in Tower, so it is easy to correlate any failures in a long running Playbook.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Inventory call-out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Variables can be handled in several different ways: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Directly in the playbook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As part of a separate vars file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 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Via the command line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As output from a previous play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	</a:t>
            </a: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Via Tower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You are not required to use root as the remote user. You can have Ansible connect and run the playbook as any user or even multiple users – as long as that user has the permission to perform the tasks in the playbook. You can even use multiple users and specify different users for different plays or tasks.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Ansible supports sudo, su, powerbroker, and other privilege escalation mechanisms.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The real work. General format: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e1012"/>
                </a:solidFill>
                <a:latin typeface="Calibri"/>
                <a:ea typeface="Calibri"/>
              </a:rPr>
              <a:t>&lt;&lt;module&gt;&gt;: key=value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Markets are changing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Business can no longer view IT to be the bottleneck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IT needs to be a competitive edge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Every company is now an IT company</a:t>
            </a:r>
            <a:endParaRPr b="0" lang="en-US" sz="11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Bring up hospitals - Scanned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To put a buzzword on it...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0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Control: scheduled and centralized jobs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Knowledge: Visibility and compliance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Delegation: Role-based access and self service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Simple: Everyone speaks the same language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Powerful: Designed for multi-tier deployments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Agentless: Predictable, reliable and secure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Platform overview 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To label it with a buzzword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Challenges facing IT to be valuable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Handoffs</a:t>
            </a:r>
            <a:endParaRPr b="0" lang="en-US" sz="11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Ticket queues are where productivity goes to die</a:t>
            </a:r>
            <a:endParaRPr b="0" lang="en-US" sz="11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Biggest Queues are the biggest bottlenecks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Quality is low</a:t>
            </a:r>
            <a:endParaRPr b="0" lang="en-US" sz="11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Hand built - Config Drift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Slow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Not innovative - Workers are repeating and not innovating.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Compliance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Challenges facing IT to be valuable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Handoffs</a:t>
            </a:r>
            <a:endParaRPr b="0" lang="en-US" sz="11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Ticket queues are where productivity goes to die</a:t>
            </a:r>
            <a:endParaRPr b="0" lang="en-US" sz="11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Biggest Queues are the biggest bottlenecks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Quality is low</a:t>
            </a:r>
            <a:endParaRPr b="0" lang="en-US" sz="11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Hand built - Config Drift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Slow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Not innovative - Workers are repeating and not inoovating.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How does Automation Help us?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Automation does the same thing over and over again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Consistency drives quality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Toyota example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Automation does the same thing over and over again</a:t>
            </a:r>
            <a:endParaRPr b="0" lang="en-US" sz="11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Rails can be offered to other teams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1786320" y="1895040"/>
            <a:ext cx="5938560" cy="563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197.xml"/><Relationship Id="rId14" Type="http://schemas.openxmlformats.org/officeDocument/2006/relationships/slideLayout" Target="../slideLayouts/slideLayout198.xml"/><Relationship Id="rId15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200.xml"/><Relationship Id="rId17" Type="http://schemas.openxmlformats.org/officeDocument/2006/relationships/slideLayout" Target="../slideLayouts/slideLayout201.xml"/><Relationship Id="rId18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03.xml"/><Relationship Id="rId20" Type="http://schemas.openxmlformats.org/officeDocument/2006/relationships/slideLayout" Target="../slideLayouts/slideLayout20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31;p8" descr="logo_large.png"/>
          <p:cNvPicPr/>
          <p:nvPr/>
        </p:nvPicPr>
        <p:blipFill>
          <a:blip r:embed="rId3"/>
          <a:stretch/>
        </p:blipFill>
        <p:spPr>
          <a:xfrm>
            <a:off x="1342080" y="1505880"/>
            <a:ext cx="1454760" cy="4701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821960" y="2171880"/>
            <a:ext cx="5943240" cy="685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481;p92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365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DCA097C3-4AF8-4A56-A17B-7F4FBFDAEA41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366" name="Google Shape;483;p92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sp>
        <p:nvSpPr>
          <p:cNvPr id="36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0"/>
            <a:ext cx="9143640" cy="641520"/>
          </a:xfrm>
          <a:prstGeom prst="rect">
            <a:avLst/>
          </a:prstGeom>
          <a:solidFill>
            <a:srgbClr val="52aa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6D8C7924-ECF6-481E-B557-C6870D62E25C}" type="slidenum">
              <a:rPr b="0" lang="en-US" sz="800" spc="-1" strike="noStrike">
                <a:solidFill>
                  <a:srgbClr val="666666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407" name="Google Shape;513;p98" descr=""/>
          <p:cNvPicPr/>
          <p:nvPr/>
        </p:nvPicPr>
        <p:blipFill>
          <a:blip r:embed="rId2"/>
          <a:stretch/>
        </p:blipFill>
        <p:spPr>
          <a:xfrm>
            <a:off x="8366760" y="4809960"/>
            <a:ext cx="594000" cy="190440"/>
          </a:xfrm>
          <a:prstGeom prst="rect">
            <a:avLst/>
          </a:prstGeom>
          <a:ln>
            <a:noFill/>
          </a:ln>
        </p:spPr>
      </p:pic>
      <p:pic>
        <p:nvPicPr>
          <p:cNvPr id="408" name="Google Shape;514;p98" descr=""/>
          <p:cNvPicPr/>
          <p:nvPr/>
        </p:nvPicPr>
        <p:blipFill>
          <a:blip r:embed="rId3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409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C918DF58-1621-44FD-9DA2-B66477C82338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160C3419-B8F2-46AC-B061-4A91BEB25079}" type="slidenum">
              <a:rPr b="0" lang="en-US" sz="800" spc="-1" strike="noStrike">
                <a:solidFill>
                  <a:srgbClr val="666666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CE26BAE9-8479-4FB1-A1E7-684C75520BBB}" type="slidenum">
              <a:rPr b="0" lang="en-US" sz="800" spc="-1" strike="noStrike">
                <a:solidFill>
                  <a:srgbClr val="666666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457200" y="4800600"/>
            <a:ext cx="71625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666666"/>
                </a:solidFill>
                <a:latin typeface="Open Sans"/>
                <a:ea typeface="Open Sans"/>
              </a:rPr>
              <a:t>CONFIDENTIAL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0" y="0"/>
            <a:ext cx="9143640" cy="64152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6" name="Google Shape;584;p117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120" cy="365400"/>
          </a:xfrm>
          <a:prstGeom prst="rect">
            <a:avLst/>
          </a:prstGeom>
          <a:ln>
            <a:noFill/>
          </a:ln>
        </p:spPr>
      </p:pic>
      <p:sp>
        <p:nvSpPr>
          <p:cNvPr id="567" name="CustomShape 2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EC7D3CAB-7B71-4253-83F4-A217BCAB5551}" type="slidenum">
              <a:rPr b="0" lang="en-US" sz="800" spc="-1" strike="noStrike">
                <a:solidFill>
                  <a:srgbClr val="666666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568" name="Google Shape;586;p117" descr=""/>
          <p:cNvPicPr/>
          <p:nvPr/>
        </p:nvPicPr>
        <p:blipFill>
          <a:blip r:embed="rId3"/>
          <a:stretch/>
        </p:blipFill>
        <p:spPr>
          <a:xfrm>
            <a:off x="8366760" y="4809960"/>
            <a:ext cx="594000" cy="190440"/>
          </a:xfrm>
          <a:prstGeom prst="rect">
            <a:avLst/>
          </a:prstGeom>
          <a:ln>
            <a:noFill/>
          </a:ln>
        </p:spPr>
      </p:pic>
      <p:sp>
        <p:nvSpPr>
          <p:cNvPr id="569" name="CustomShape 3"/>
          <p:cNvSpPr/>
          <p:nvPr/>
        </p:nvSpPr>
        <p:spPr>
          <a:xfrm>
            <a:off x="457200" y="4800600"/>
            <a:ext cx="71625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666666"/>
                </a:solidFill>
                <a:latin typeface="Open Sans"/>
                <a:ea typeface="Open Sans"/>
              </a:rPr>
              <a:t>CONFIDENTIAL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557;p112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609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DFC2CAB2-D098-4976-BFD3-9DBB0774F44F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610" name="Google Shape;559;p112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sp>
        <p:nvSpPr>
          <p:cNvPr id="611" name="CustomShape 2"/>
          <p:cNvSpPr/>
          <p:nvPr/>
        </p:nvSpPr>
        <p:spPr>
          <a:xfrm>
            <a:off x="457200" y="4800600"/>
            <a:ext cx="71625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ffffff"/>
                </a:solidFill>
                <a:latin typeface="Open Sans"/>
                <a:ea typeface="Open Sans"/>
              </a:rPr>
              <a:t>CONFIDENTIAL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243;p49" descr="logo_large.png"/>
          <p:cNvPicPr/>
          <p:nvPr/>
        </p:nvPicPr>
        <p:blipFill>
          <a:blip r:embed="rId3"/>
          <a:stretch/>
        </p:blipFill>
        <p:spPr>
          <a:xfrm>
            <a:off x="1342080" y="1505880"/>
            <a:ext cx="1454760" cy="470160"/>
          </a:xfrm>
          <a:prstGeom prst="rect">
            <a:avLst/>
          </a:prstGeom>
          <a:ln>
            <a:noFill/>
          </a:ln>
        </p:spPr>
      </p:pic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786320" y="1895040"/>
            <a:ext cx="5938560" cy="12142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2" name="Google Shape;270;p52" descr="social_google-01.png"/>
          <p:cNvPicPr/>
          <p:nvPr/>
        </p:nvPicPr>
        <p:blipFill>
          <a:blip r:embed="rId4"/>
          <a:stretch/>
        </p:blipFill>
        <p:spPr>
          <a:xfrm>
            <a:off x="1921680" y="3260520"/>
            <a:ext cx="317160" cy="317160"/>
          </a:xfrm>
          <a:prstGeom prst="rect">
            <a:avLst/>
          </a:prstGeom>
          <a:ln>
            <a:noFill/>
          </a:ln>
        </p:spPr>
      </p:pic>
      <p:pic>
        <p:nvPicPr>
          <p:cNvPr id="653" name="Google Shape;271;p52" descr="social_linkedin-01.png"/>
          <p:cNvPicPr/>
          <p:nvPr/>
        </p:nvPicPr>
        <p:blipFill>
          <a:blip r:embed="rId5"/>
          <a:stretch/>
        </p:blipFill>
        <p:spPr>
          <a:xfrm>
            <a:off x="1921680" y="3728880"/>
            <a:ext cx="317160" cy="317160"/>
          </a:xfrm>
          <a:prstGeom prst="rect">
            <a:avLst/>
          </a:prstGeom>
          <a:ln>
            <a:noFill/>
          </a:ln>
        </p:spPr>
      </p:pic>
      <p:pic>
        <p:nvPicPr>
          <p:cNvPr id="654" name="Google Shape;272;p52" descr="social_youtube-01.png"/>
          <p:cNvPicPr/>
          <p:nvPr/>
        </p:nvPicPr>
        <p:blipFill>
          <a:blip r:embed="rId6"/>
          <a:stretch/>
        </p:blipFill>
        <p:spPr>
          <a:xfrm>
            <a:off x="1921680" y="4196880"/>
            <a:ext cx="317160" cy="317160"/>
          </a:xfrm>
          <a:prstGeom prst="rect">
            <a:avLst/>
          </a:prstGeom>
          <a:ln>
            <a:noFill/>
          </a:ln>
        </p:spPr>
      </p:pic>
      <p:pic>
        <p:nvPicPr>
          <p:cNvPr id="655" name="Google Shape;273;p52" descr="social_facebook-01.png"/>
          <p:cNvPicPr/>
          <p:nvPr/>
        </p:nvPicPr>
        <p:blipFill>
          <a:blip r:embed="rId7"/>
          <a:stretch/>
        </p:blipFill>
        <p:spPr>
          <a:xfrm>
            <a:off x="4722120" y="3260520"/>
            <a:ext cx="317160" cy="317160"/>
          </a:xfrm>
          <a:prstGeom prst="rect">
            <a:avLst/>
          </a:prstGeom>
          <a:ln>
            <a:noFill/>
          </a:ln>
        </p:spPr>
      </p:pic>
      <p:pic>
        <p:nvPicPr>
          <p:cNvPr id="656" name="Google Shape;274;p52" descr="social_twitter-01.png"/>
          <p:cNvPicPr/>
          <p:nvPr/>
        </p:nvPicPr>
        <p:blipFill>
          <a:blip r:embed="rId8"/>
          <a:stretch/>
        </p:blipFill>
        <p:spPr>
          <a:xfrm>
            <a:off x="4722120" y="3728880"/>
            <a:ext cx="317160" cy="317160"/>
          </a:xfrm>
          <a:prstGeom prst="rect">
            <a:avLst/>
          </a:prstGeom>
          <a:ln>
            <a:noFill/>
          </a:ln>
        </p:spPr>
      </p:pic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62;p29" descr="logo_interior_white.png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4480" cy="20880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6560" y="1660680"/>
            <a:ext cx="7490520" cy="18219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90;p42" descr="logo_interior_black.png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4480" cy="20880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sldNum"/>
          </p:nvPr>
        </p:nvSpPr>
        <p:spPr>
          <a:xfrm>
            <a:off x="103320" y="4734000"/>
            <a:ext cx="36036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30869558-375A-4504-BA72-08613C20E88B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2015640" y="3689280"/>
            <a:ext cx="1636200" cy="8406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753720" y="3689280"/>
            <a:ext cx="1636200" cy="8406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492160" y="3689280"/>
            <a:ext cx="1636200" cy="8406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title"/>
          </p:nvPr>
        </p:nvSpPr>
        <p:spPr>
          <a:xfrm>
            <a:off x="826560" y="0"/>
            <a:ext cx="7490520" cy="1062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47;p12" descr="logo_interior_black.png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4480" cy="208800"/>
          </a:xfrm>
          <a:prstGeom prst="rect">
            <a:avLst/>
          </a:prstGeom>
          <a:ln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26560" y="1704960"/>
            <a:ext cx="7490520" cy="10627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ldNum"/>
          </p:nvPr>
        </p:nvSpPr>
        <p:spPr>
          <a:xfrm>
            <a:off x="103320" y="4734000"/>
            <a:ext cx="36036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0BF01882-7BFD-4ACA-B3AA-4C9EBF49A47C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362;p73" descr="logo_interior_black.png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4480" cy="208800"/>
          </a:xfrm>
          <a:prstGeom prst="rect">
            <a:avLst/>
          </a:prstGeom>
          <a:ln>
            <a:noFill/>
          </a:ln>
        </p:spPr>
      </p:pic>
      <p:sp>
        <p:nvSpPr>
          <p:cNvPr id="161" name="PlaceHolder 1"/>
          <p:cNvSpPr>
            <a:spLocks noGrp="1"/>
          </p:cNvSpPr>
          <p:nvPr>
            <p:ph type="sldNum"/>
          </p:nvPr>
        </p:nvSpPr>
        <p:spPr>
          <a:xfrm>
            <a:off x="103320" y="4734000"/>
            <a:ext cx="36036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095F4962-CCD0-4E9E-9770-B279FC875D04}" type="slidenum">
              <a:rPr b="0" lang="en-US" sz="800" spc="-1" strike="noStrike">
                <a:solidFill>
                  <a:srgbClr val="000000"/>
                </a:solidFill>
                <a:latin typeface="Overpass"/>
                <a:ea typeface="Overpass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826560" y="1233720"/>
            <a:ext cx="7490520" cy="32896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title"/>
          </p:nvPr>
        </p:nvSpPr>
        <p:spPr>
          <a:xfrm>
            <a:off x="826560" y="0"/>
            <a:ext cx="7490520" cy="1062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190;p42" descr="logo_interior_black.png"/>
          <p:cNvPicPr/>
          <p:nvPr/>
        </p:nvPicPr>
        <p:blipFill>
          <a:blip r:embed="rId3"/>
          <a:srcRect l="0" t="385" r="0" b="385"/>
          <a:stretch/>
        </p:blipFill>
        <p:spPr>
          <a:xfrm>
            <a:off x="8327520" y="4819680"/>
            <a:ext cx="654480" cy="208800"/>
          </a:xfrm>
          <a:prstGeom prst="rect">
            <a:avLst/>
          </a:prstGeom>
          <a:ln>
            <a:noFill/>
          </a:ln>
        </p:spPr>
      </p:pic>
      <p:sp>
        <p:nvSpPr>
          <p:cNvPr id="201" name="PlaceHolder 1"/>
          <p:cNvSpPr>
            <a:spLocks noGrp="1"/>
          </p:cNvSpPr>
          <p:nvPr>
            <p:ph type="sldNum"/>
          </p:nvPr>
        </p:nvSpPr>
        <p:spPr>
          <a:xfrm>
            <a:off x="103320" y="4734000"/>
            <a:ext cx="36036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FEC050AD-BEC1-4FC4-AA98-BF8E141DBC9F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851760" y="3966480"/>
            <a:ext cx="7490520" cy="4489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title"/>
          </p:nvPr>
        </p:nvSpPr>
        <p:spPr>
          <a:xfrm>
            <a:off x="826560" y="0"/>
            <a:ext cx="7490520" cy="10627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458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87;p55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E6F20794-F21E-4945-BB26-8B2443C7A7BA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242" name="Google Shape;289;p55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2aa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91;p56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480" cy="36540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32B8A460-8B12-4C62-8B55-413885CB1D08}" type="slidenum">
              <a:rPr b="0" lang="en-US" sz="800" spc="-1" strike="noStrike">
                <a:solidFill>
                  <a:srgbClr val="ffffff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283" name="Google Shape;293;p56" descr=""/>
          <p:cNvPicPr/>
          <p:nvPr/>
        </p:nvPicPr>
        <p:blipFill>
          <a:blip r:embed="rId3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0"/>
            <a:ext cx="9143640" cy="64152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Google Shape;507;p97" descr=""/>
          <p:cNvPicPr/>
          <p:nvPr/>
        </p:nvPicPr>
        <p:blipFill>
          <a:blip r:embed="rId2"/>
          <a:stretch/>
        </p:blipFill>
        <p:spPr>
          <a:xfrm>
            <a:off x="7995600" y="162360"/>
            <a:ext cx="951120" cy="36540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-76320" y="4800600"/>
            <a:ext cx="533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18360" anchor="ctr">
            <a:noAutofit/>
          </a:bodyPr>
          <a:p>
            <a:pPr algn="r">
              <a:lnSpc>
                <a:spcPct val="100000"/>
              </a:lnSpc>
            </a:pPr>
            <a:fld id="{6ACD5B1F-6D68-4D9E-A872-2687C7D75BAF}" type="slidenum">
              <a:rPr b="0" lang="en-US" sz="800" spc="-1" strike="noStrike">
                <a:solidFill>
                  <a:srgbClr val="666666"/>
                </a:solidFill>
                <a:latin typeface="Open Sans"/>
                <a:ea typeface="Open Sans"/>
              </a:rPr>
              <a:t>1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325" name="Google Shape;509;p97" descr=""/>
          <p:cNvPicPr/>
          <p:nvPr/>
        </p:nvPicPr>
        <p:blipFill>
          <a:blip r:embed="rId3"/>
          <a:stretch/>
        </p:blipFill>
        <p:spPr>
          <a:xfrm>
            <a:off x="8366760" y="4809960"/>
            <a:ext cx="594000" cy="190440"/>
          </a:xfrm>
          <a:prstGeom prst="rect">
            <a:avLst/>
          </a:prstGeom>
          <a:ln>
            <a:noFill/>
          </a:ln>
        </p:spPr>
      </p:pic>
      <p:sp>
        <p:nvSpPr>
          <p:cNvPr id="32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hyperlink" Target="https://www.ansible.com/networking" TargetMode="External"/><Relationship Id="rId3" Type="http://schemas.openxmlformats.org/officeDocument/2006/relationships/slideLayout" Target="../slideLayouts/slideLayout10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hyperlink" Target="https://www.ansible.com/networking" TargetMode="External"/><Relationship Id="rId3" Type="http://schemas.openxmlformats.org/officeDocument/2006/relationships/slideLayout" Target="../slideLayouts/slideLayout10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45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slideLayout" Target="../slideLayouts/slideLayout157.xml"/><Relationship Id="rId1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6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6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9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6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6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9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9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18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extShape 1"/>
          <p:cNvSpPr txBox="1"/>
          <p:nvPr/>
        </p:nvSpPr>
        <p:spPr>
          <a:xfrm>
            <a:off x="1821960" y="2171880"/>
            <a:ext cx="5943240" cy="685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AUTOMATION IS FOR HUMANS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TextShape 2"/>
          <p:cNvSpPr txBox="1"/>
          <p:nvPr/>
        </p:nvSpPr>
        <p:spPr>
          <a:xfrm>
            <a:off x="1821960" y="3505320"/>
            <a:ext cx="4571640" cy="1199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extShape 1"/>
          <p:cNvSpPr txBox="1"/>
          <p:nvPr/>
        </p:nvSpPr>
        <p:spPr>
          <a:xfrm>
            <a:off x="826560" y="1660680"/>
            <a:ext cx="7490520" cy="18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Proxima Nova"/>
                <a:ea typeface="Proxima Nova"/>
              </a:rPr>
              <a:t>Speed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TextShape 1"/>
          <p:cNvSpPr txBox="1"/>
          <p:nvPr/>
        </p:nvSpPr>
        <p:spPr>
          <a:xfrm>
            <a:off x="826560" y="1660680"/>
            <a:ext cx="7490520" cy="18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Proxima Nova"/>
                <a:ea typeface="Proxima Nova"/>
              </a:rPr>
              <a:t>Human Elevation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TextShape 1"/>
          <p:cNvSpPr txBox="1"/>
          <p:nvPr/>
        </p:nvSpPr>
        <p:spPr>
          <a:xfrm>
            <a:off x="103320" y="4734000"/>
            <a:ext cx="36036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A6F103C9-AF8A-4DFC-9264-62AE78A619D9}" type="slidenum">
              <a:rPr b="0" lang="en-US" sz="800" spc="-1" strike="noStrike">
                <a:solidFill>
                  <a:srgbClr val="000000"/>
                </a:solidFill>
                <a:latin typeface="Overpass"/>
                <a:ea typeface="Overpass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721" name="TextShape 2"/>
          <p:cNvSpPr txBox="1"/>
          <p:nvPr/>
        </p:nvSpPr>
        <p:spPr>
          <a:xfrm>
            <a:off x="826560" y="0"/>
            <a:ext cx="7490520" cy="1062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Overpass"/>
                <a:ea typeface="Overpass"/>
              </a:rPr>
              <a:t>Engineering with Empathy</a:t>
            </a:r>
            <a:br/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CustomShape 3"/>
          <p:cNvSpPr/>
          <p:nvPr/>
        </p:nvSpPr>
        <p:spPr>
          <a:xfrm>
            <a:off x="2590920" y="3424680"/>
            <a:ext cx="396180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verpass"/>
                <a:ea typeface="Overpass"/>
              </a:rPr>
              <a:t>DevOps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723" name="Group 4"/>
          <p:cNvGrpSpPr/>
          <p:nvPr/>
        </p:nvGrpSpPr>
        <p:grpSpPr>
          <a:xfrm>
            <a:off x="360" y="1206000"/>
            <a:ext cx="9142920" cy="1678680"/>
            <a:chOff x="360" y="1206000"/>
            <a:chExt cx="9142920" cy="1678680"/>
          </a:xfrm>
        </p:grpSpPr>
        <p:pic>
          <p:nvPicPr>
            <p:cNvPr id="724" name="Google Shape;703;p141" descr="image 1.png"/>
            <p:cNvPicPr/>
            <p:nvPr/>
          </p:nvPicPr>
          <p:blipFill>
            <a:blip r:embed="rId1"/>
            <a:stretch/>
          </p:blipFill>
          <p:spPr>
            <a:xfrm>
              <a:off x="1036440" y="1206000"/>
              <a:ext cx="7104960" cy="167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5" name="CustomShape 5"/>
            <p:cNvSpPr/>
            <p:nvPr/>
          </p:nvSpPr>
          <p:spPr>
            <a:xfrm>
              <a:off x="5281560" y="1601640"/>
              <a:ext cx="3861720" cy="896760"/>
            </a:xfrm>
            <a:prstGeom prst="rect">
              <a:avLst/>
            </a:prstGeom>
            <a:solidFill>
              <a:srgbClr val="82828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6"/>
            <p:cNvSpPr/>
            <p:nvPr/>
          </p:nvSpPr>
          <p:spPr>
            <a:xfrm>
              <a:off x="360" y="1601640"/>
              <a:ext cx="3861720" cy="896760"/>
            </a:xfrm>
            <a:prstGeom prst="rect">
              <a:avLst/>
            </a:prstGeom>
            <a:solidFill>
              <a:srgbClr val="0241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7" name="CustomShape 7"/>
          <p:cNvSpPr/>
          <p:nvPr/>
        </p:nvSpPr>
        <p:spPr>
          <a:xfrm>
            <a:off x="612720" y="1866600"/>
            <a:ext cx="304632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Overpass"/>
                <a:ea typeface="Overpass"/>
              </a:rPr>
              <a:t>Development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8" name="CustomShape 8"/>
          <p:cNvSpPr/>
          <p:nvPr/>
        </p:nvSpPr>
        <p:spPr>
          <a:xfrm>
            <a:off x="5108760" y="1866600"/>
            <a:ext cx="304632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Overpass"/>
                <a:ea typeface="Overpass"/>
              </a:rPr>
              <a:t>Operations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29" name="Google Shape;708;p141" descr=""/>
          <p:cNvPicPr/>
          <p:nvPr/>
        </p:nvPicPr>
        <p:blipFill>
          <a:blip r:embed="rId2"/>
          <a:stretch/>
        </p:blipFill>
        <p:spPr>
          <a:xfrm>
            <a:off x="4098240" y="1585800"/>
            <a:ext cx="947160" cy="9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Shape 1"/>
          <p:cNvSpPr txBox="1"/>
          <p:nvPr/>
        </p:nvSpPr>
        <p:spPr>
          <a:xfrm>
            <a:off x="103320" y="4734000"/>
            <a:ext cx="36036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34DA0B6E-C321-4EAD-AD8E-923D2DFE4B39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731" name="Google Shape;714;p142" descr=""/>
          <p:cNvPicPr/>
          <p:nvPr/>
        </p:nvPicPr>
        <p:blipFill>
          <a:blip r:embed="rId1"/>
          <a:srcRect l="0" t="7719" r="0" b="7713"/>
          <a:stretch/>
        </p:blipFill>
        <p:spPr>
          <a:xfrm>
            <a:off x="495720" y="152280"/>
            <a:ext cx="8151840" cy="458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extShape 1"/>
          <p:cNvSpPr txBox="1"/>
          <p:nvPr/>
        </p:nvSpPr>
        <p:spPr>
          <a:xfrm>
            <a:off x="103320" y="4734000"/>
            <a:ext cx="36036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E60C6CC0-3961-4677-A76B-8A44512D867D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733" name="TextShape 2"/>
          <p:cNvSpPr txBox="1"/>
          <p:nvPr/>
        </p:nvSpPr>
        <p:spPr>
          <a:xfrm>
            <a:off x="851760" y="3966480"/>
            <a:ext cx="7490520" cy="448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Speak a Common Language!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TextShape 3"/>
          <p:cNvSpPr txBox="1"/>
          <p:nvPr/>
        </p:nvSpPr>
        <p:spPr>
          <a:xfrm>
            <a:off x="826560" y="0"/>
            <a:ext cx="7490520" cy="1062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Perfect Automation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TextShape 4"/>
          <p:cNvSpPr txBox="1"/>
          <p:nvPr/>
        </p:nvSpPr>
        <p:spPr>
          <a:xfrm>
            <a:off x="826560" y="929880"/>
            <a:ext cx="7557840" cy="328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What do we want our automation to look and feel like?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36" name="TextShape 5"/>
          <p:cNvSpPr txBox="1"/>
          <p:nvPr/>
        </p:nvSpPr>
        <p:spPr>
          <a:xfrm>
            <a:off x="0" y="1729440"/>
            <a:ext cx="2738520" cy="20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Simple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37" name="TextShape 6"/>
          <p:cNvSpPr txBox="1"/>
          <p:nvPr/>
        </p:nvSpPr>
        <p:spPr>
          <a:xfrm>
            <a:off x="3524400" y="1729440"/>
            <a:ext cx="2252160" cy="20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Powerful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38" name="TextShape 7"/>
          <p:cNvSpPr txBox="1"/>
          <p:nvPr/>
        </p:nvSpPr>
        <p:spPr>
          <a:xfrm>
            <a:off x="6562440" y="1729440"/>
            <a:ext cx="2581200" cy="20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Universal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" dur="indefinite" restart="never" nodeType="tmRoot">
          <p:childTnLst>
            <p:seq>
              <p:cTn id="45" dur="indefinite" nodeType="mainSeq">
                <p:childTnLst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0" y="1794600"/>
            <a:ext cx="9143640" cy="12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ffffff"/>
                </a:solidFill>
                <a:latin typeface="Open Sans"/>
                <a:ea typeface="Open Sans"/>
              </a:rPr>
              <a:t>ANSIBLE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THE LANGUAGE OF DEVOPS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2aa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789840" y="1813680"/>
            <a:ext cx="153828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SIMPLE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1" name="CustomShape 2"/>
          <p:cNvSpPr/>
          <p:nvPr/>
        </p:nvSpPr>
        <p:spPr>
          <a:xfrm>
            <a:off x="329220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POWERFUL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2" name="CustomShape 3"/>
          <p:cNvSpPr/>
          <p:nvPr/>
        </p:nvSpPr>
        <p:spPr>
          <a:xfrm>
            <a:off x="632232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AGENTLESS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3" name="CustomShape 4"/>
          <p:cNvSpPr/>
          <p:nvPr/>
        </p:nvSpPr>
        <p:spPr>
          <a:xfrm>
            <a:off x="3443040" y="2395440"/>
            <a:ext cx="2196360" cy="171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App deployment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Configuration management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Workflow orchestration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Network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Orchestrate the app lifecycle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44" name="CustomShape 5"/>
          <p:cNvSpPr/>
          <p:nvPr/>
        </p:nvSpPr>
        <p:spPr>
          <a:xfrm>
            <a:off x="564840" y="2395080"/>
            <a:ext cx="2140920" cy="1809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Human readable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No special coding skills needed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Tasks executed in order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Usable by every team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Get productive quickly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45" name="CustomShape 6"/>
          <p:cNvSpPr/>
          <p:nvPr/>
        </p:nvSpPr>
        <p:spPr>
          <a:xfrm>
            <a:off x="6464520" y="2395440"/>
            <a:ext cx="2140920" cy="180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Agentless architecture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Uses OpenSSH &amp; WinRM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No agents to exploit or update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Get started immediately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More efficient &amp; more secure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46" name="CustomShape 7"/>
          <p:cNvSpPr/>
          <p:nvPr/>
        </p:nvSpPr>
        <p:spPr>
          <a:xfrm>
            <a:off x="3029400" y="81828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8"/>
          <p:cNvSpPr/>
          <p:nvPr/>
        </p:nvSpPr>
        <p:spPr>
          <a:xfrm>
            <a:off x="6043680" y="81036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48" name="Google Shape;743;p145" descr=""/>
          <p:cNvPicPr/>
          <p:nvPr/>
        </p:nvPicPr>
        <p:blipFill>
          <a:blip r:embed="rId1"/>
          <a:stretch/>
        </p:blipFill>
        <p:spPr>
          <a:xfrm>
            <a:off x="1387440" y="1122480"/>
            <a:ext cx="349920" cy="538200"/>
          </a:xfrm>
          <a:prstGeom prst="rect">
            <a:avLst/>
          </a:prstGeom>
          <a:ln>
            <a:noFill/>
          </a:ln>
        </p:spPr>
      </p:pic>
      <p:pic>
        <p:nvPicPr>
          <p:cNvPr id="749" name="Google Shape;744;p145" descr=""/>
          <p:cNvPicPr/>
          <p:nvPr/>
        </p:nvPicPr>
        <p:blipFill>
          <a:blip r:embed="rId2"/>
          <a:stretch/>
        </p:blipFill>
        <p:spPr>
          <a:xfrm>
            <a:off x="4112280" y="1122480"/>
            <a:ext cx="555840" cy="538200"/>
          </a:xfrm>
          <a:prstGeom prst="rect">
            <a:avLst/>
          </a:prstGeom>
          <a:ln>
            <a:noFill/>
          </a:ln>
        </p:spPr>
      </p:pic>
      <p:pic>
        <p:nvPicPr>
          <p:cNvPr id="750" name="Google Shape;745;p145" descr=""/>
          <p:cNvPicPr/>
          <p:nvPr/>
        </p:nvPicPr>
        <p:blipFill>
          <a:blip r:embed="rId3"/>
          <a:stretch/>
        </p:blipFill>
        <p:spPr>
          <a:xfrm>
            <a:off x="7188120" y="1122480"/>
            <a:ext cx="412920" cy="538200"/>
          </a:xfrm>
          <a:prstGeom prst="rect">
            <a:avLst/>
          </a:prstGeom>
          <a:ln>
            <a:noFill/>
          </a:ln>
        </p:spPr>
      </p:pic>
      <p:sp>
        <p:nvSpPr>
          <p:cNvPr id="751" name="CustomShape 9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WHY ANSIBLE?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2aa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789840" y="1813680"/>
            <a:ext cx="153828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SIMPLE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3" name="CustomShape 2"/>
          <p:cNvSpPr/>
          <p:nvPr/>
        </p:nvSpPr>
        <p:spPr>
          <a:xfrm>
            <a:off x="329220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POWERFUL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4" name="CustomShape 3"/>
          <p:cNvSpPr/>
          <p:nvPr/>
        </p:nvSpPr>
        <p:spPr>
          <a:xfrm>
            <a:off x="632232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AGENTLESS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5" name="CustomShape 4"/>
          <p:cNvSpPr/>
          <p:nvPr/>
        </p:nvSpPr>
        <p:spPr>
          <a:xfrm>
            <a:off x="3443040" y="2395440"/>
            <a:ext cx="2196360" cy="171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App deployment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Configuration management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Workflow orchestration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Network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Orchestrate the app lifecycle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6" name="CustomShape 5"/>
          <p:cNvSpPr/>
          <p:nvPr/>
        </p:nvSpPr>
        <p:spPr>
          <a:xfrm>
            <a:off x="564840" y="2395080"/>
            <a:ext cx="2140920" cy="1809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Human readable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No special coding skills needed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Tasks executed in order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Usable by every team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Get productive quickly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7" name="CustomShape 6"/>
          <p:cNvSpPr/>
          <p:nvPr/>
        </p:nvSpPr>
        <p:spPr>
          <a:xfrm>
            <a:off x="6464520" y="2395440"/>
            <a:ext cx="2140920" cy="180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Agentless architecture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Uses OpenSSH &amp; WinRM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No agents to exploit or update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Get started immediately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More efficient &amp; more secure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8" name="CustomShape 7"/>
          <p:cNvSpPr/>
          <p:nvPr/>
        </p:nvSpPr>
        <p:spPr>
          <a:xfrm>
            <a:off x="3029400" y="81828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8"/>
          <p:cNvSpPr/>
          <p:nvPr/>
        </p:nvSpPr>
        <p:spPr>
          <a:xfrm>
            <a:off x="6043680" y="81036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60" name="Google Shape;759;p146" descr=""/>
          <p:cNvPicPr/>
          <p:nvPr/>
        </p:nvPicPr>
        <p:blipFill>
          <a:blip r:embed="rId1"/>
          <a:stretch/>
        </p:blipFill>
        <p:spPr>
          <a:xfrm>
            <a:off x="1387440" y="1122480"/>
            <a:ext cx="349920" cy="538200"/>
          </a:xfrm>
          <a:prstGeom prst="rect">
            <a:avLst/>
          </a:prstGeom>
          <a:ln>
            <a:noFill/>
          </a:ln>
        </p:spPr>
      </p:pic>
      <p:pic>
        <p:nvPicPr>
          <p:cNvPr id="761" name="Google Shape;760;p146" descr=""/>
          <p:cNvPicPr/>
          <p:nvPr/>
        </p:nvPicPr>
        <p:blipFill>
          <a:blip r:embed="rId2"/>
          <a:stretch/>
        </p:blipFill>
        <p:spPr>
          <a:xfrm>
            <a:off x="4112280" y="1122480"/>
            <a:ext cx="555840" cy="538200"/>
          </a:xfrm>
          <a:prstGeom prst="rect">
            <a:avLst/>
          </a:prstGeom>
          <a:ln>
            <a:noFill/>
          </a:ln>
        </p:spPr>
      </p:pic>
      <p:pic>
        <p:nvPicPr>
          <p:cNvPr id="762" name="Google Shape;761;p146" descr=""/>
          <p:cNvPicPr/>
          <p:nvPr/>
        </p:nvPicPr>
        <p:blipFill>
          <a:blip r:embed="rId3"/>
          <a:stretch/>
        </p:blipFill>
        <p:spPr>
          <a:xfrm>
            <a:off x="7188120" y="1122480"/>
            <a:ext cx="412920" cy="538200"/>
          </a:xfrm>
          <a:prstGeom prst="rect">
            <a:avLst/>
          </a:prstGeom>
          <a:ln>
            <a:noFill/>
          </a:ln>
        </p:spPr>
      </p:pic>
      <p:sp>
        <p:nvSpPr>
          <p:cNvPr id="763" name="CustomShape 9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WHY ANSIBLE?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64" name="CustomShape 10"/>
          <p:cNvSpPr/>
          <p:nvPr/>
        </p:nvSpPr>
        <p:spPr>
          <a:xfrm>
            <a:off x="411840" y="818280"/>
            <a:ext cx="2447280" cy="35143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75960" y="3761280"/>
            <a:ext cx="9020880" cy="8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Ansible is the first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automation language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that can be read and written across IT.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Ansible is the only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automation engine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that can automate the entire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application lifecycle and continuous delivery pipeline.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766" name="Group 2"/>
          <p:cNvGrpSpPr/>
          <p:nvPr/>
        </p:nvGrpSpPr>
        <p:grpSpPr>
          <a:xfrm>
            <a:off x="1472400" y="1013760"/>
            <a:ext cx="6059880" cy="2403000"/>
            <a:chOff x="1472400" y="1013760"/>
            <a:chExt cx="6059880" cy="2403000"/>
          </a:xfrm>
        </p:grpSpPr>
        <p:sp>
          <p:nvSpPr>
            <p:cNvPr id="767" name="CustomShape 3"/>
            <p:cNvSpPr/>
            <p:nvPr/>
          </p:nvSpPr>
          <p:spPr>
            <a:xfrm>
              <a:off x="4622760" y="1346040"/>
              <a:ext cx="2909520" cy="8337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3f3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4"/>
            <p:cNvSpPr/>
            <p:nvPr/>
          </p:nvSpPr>
          <p:spPr>
            <a:xfrm rot="10800000">
              <a:off x="1472400" y="1345680"/>
              <a:ext cx="2909520" cy="8337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3f3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5"/>
            <p:cNvSpPr/>
            <p:nvPr/>
          </p:nvSpPr>
          <p:spPr>
            <a:xfrm>
              <a:off x="2064240" y="1629360"/>
              <a:ext cx="2428920" cy="257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From development</a:t>
              </a:r>
              <a:r>
                <a:rPr b="0" lang="en-US" sz="1400" spc="-1" strike="noStrike">
                  <a:solidFill>
                    <a:srgbClr val="878787"/>
                  </a:solidFill>
                  <a:latin typeface="Open Sans"/>
                  <a:ea typeface="Open Sans"/>
                </a:rPr>
                <a:t>…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70" name="CustomShape 6"/>
            <p:cNvSpPr/>
            <p:nvPr/>
          </p:nvSpPr>
          <p:spPr>
            <a:xfrm>
              <a:off x="5079600" y="1634040"/>
              <a:ext cx="2084040" cy="257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878787"/>
                  </a:solidFill>
                  <a:latin typeface="Open Sans"/>
                  <a:ea typeface="Open Sans"/>
                </a:rPr>
                <a:t>…</a:t>
              </a:r>
              <a:r>
                <a:rPr b="0" lang="en-US" sz="14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to production.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71" name="CustomShape 7"/>
            <p:cNvSpPr/>
            <p:nvPr/>
          </p:nvSpPr>
          <p:spPr>
            <a:xfrm>
              <a:off x="3831120" y="1013760"/>
              <a:ext cx="1329120" cy="17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ANSIBLE PLAYBOOK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772" name="CustomShape 8"/>
            <p:cNvSpPr/>
            <p:nvPr/>
          </p:nvSpPr>
          <p:spPr>
            <a:xfrm>
              <a:off x="1690200" y="3254760"/>
              <a:ext cx="83916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DEV/TEST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773" name="CustomShape 9"/>
            <p:cNvSpPr/>
            <p:nvPr/>
          </p:nvSpPr>
          <p:spPr>
            <a:xfrm>
              <a:off x="2919240" y="3254760"/>
              <a:ext cx="66276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Q/A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774" name="CustomShape 10"/>
            <p:cNvSpPr/>
            <p:nvPr/>
          </p:nvSpPr>
          <p:spPr>
            <a:xfrm>
              <a:off x="3995640" y="3254760"/>
              <a:ext cx="98460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OPERATIONS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775" name="CustomShape 11"/>
            <p:cNvSpPr/>
            <p:nvPr/>
          </p:nvSpPr>
          <p:spPr>
            <a:xfrm>
              <a:off x="5087160" y="3254760"/>
              <a:ext cx="127656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MANAGEMENT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776" name="CustomShape 12"/>
            <p:cNvSpPr/>
            <p:nvPr/>
          </p:nvSpPr>
          <p:spPr>
            <a:xfrm>
              <a:off x="6246000" y="3254760"/>
              <a:ext cx="127656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OUTSOURCERS</a:t>
              </a:r>
              <a:endParaRPr b="0" lang="en-US" sz="900" spc="-1" strike="noStrike">
                <a:latin typeface="Arial"/>
              </a:endParaRPr>
            </a:p>
          </p:txBody>
        </p:sp>
        <p:pic>
          <p:nvPicPr>
            <p:cNvPr id="777" name="Google Shape;780;p147" descr="DevOps-Team.eps"/>
            <p:cNvPicPr/>
            <p:nvPr/>
          </p:nvPicPr>
          <p:blipFill>
            <a:blip r:embed="rId1"/>
            <a:stretch/>
          </p:blipFill>
          <p:spPr>
            <a:xfrm>
              <a:off x="276876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8" name="Google Shape;781;p147" descr="DevOps-Team.eps"/>
            <p:cNvPicPr/>
            <p:nvPr/>
          </p:nvPicPr>
          <p:blipFill>
            <a:blip r:embed="rId2"/>
            <a:stretch/>
          </p:blipFill>
          <p:spPr>
            <a:xfrm>
              <a:off x="162108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9" name="Google Shape;782;p147" descr="DevOps-Team.eps"/>
            <p:cNvPicPr/>
            <p:nvPr/>
          </p:nvPicPr>
          <p:blipFill>
            <a:blip r:embed="rId3"/>
            <a:stretch/>
          </p:blipFill>
          <p:spPr>
            <a:xfrm>
              <a:off x="521748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0" name="Google Shape;783;p147" descr="DevOps-Team.eps"/>
            <p:cNvPicPr/>
            <p:nvPr/>
          </p:nvPicPr>
          <p:blipFill>
            <a:blip r:embed="rId4"/>
            <a:stretch/>
          </p:blipFill>
          <p:spPr>
            <a:xfrm>
              <a:off x="401112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1" name="Google Shape;784;p147" descr="DevOps-Team.eps"/>
            <p:cNvPicPr/>
            <p:nvPr/>
          </p:nvPicPr>
          <p:blipFill>
            <a:blip r:embed="rId5"/>
            <a:stretch/>
          </p:blipFill>
          <p:spPr>
            <a:xfrm>
              <a:off x="6366960" y="2462760"/>
              <a:ext cx="984600" cy="67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2" name="Google Shape;785;p147" descr=""/>
            <p:cNvPicPr/>
            <p:nvPr/>
          </p:nvPicPr>
          <p:blipFill>
            <a:blip r:embed="rId6"/>
            <a:stretch/>
          </p:blipFill>
          <p:spPr>
            <a:xfrm>
              <a:off x="4037040" y="1262520"/>
              <a:ext cx="916920" cy="916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83" name="CustomShape 13"/>
          <p:cNvSpPr/>
          <p:nvPr/>
        </p:nvSpPr>
        <p:spPr>
          <a:xfrm>
            <a:off x="347760" y="101160"/>
            <a:ext cx="45082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cc0000"/>
                </a:solidFill>
                <a:latin typeface="Open Sans"/>
                <a:ea typeface="Open Sans"/>
              </a:rPr>
              <a:t>COMMUNICATION IS THE KEY TO DEVOPS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PLAYBOOK EXAMPLE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436680" y="518760"/>
            <a:ext cx="6763320" cy="411480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436680" y="518760"/>
            <a:ext cx="6763320" cy="411480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436680" y="518760"/>
            <a:ext cx="6763320" cy="411480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788" name="CustomShape 5"/>
          <p:cNvSpPr/>
          <p:nvPr/>
        </p:nvSpPr>
        <p:spPr>
          <a:xfrm>
            <a:off x="436680" y="518760"/>
            <a:ext cx="6763320" cy="411480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789" name="CustomShape 6"/>
          <p:cNvSpPr/>
          <p:nvPr/>
        </p:nvSpPr>
        <p:spPr>
          <a:xfrm>
            <a:off x="436680" y="518760"/>
            <a:ext cx="6763320" cy="411480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790" name="CustomShape 7"/>
          <p:cNvSpPr/>
          <p:nvPr/>
        </p:nvSpPr>
        <p:spPr>
          <a:xfrm>
            <a:off x="436680" y="518760"/>
            <a:ext cx="6763320" cy="4114800"/>
          </a:xfrm>
          <a:prstGeom prst="rect">
            <a:avLst/>
          </a:prstGeom>
          <a:solidFill>
            <a:srgbClr val="f3f3f3"/>
          </a:solidFill>
          <a:ln w="9360">
            <a:solidFill>
              <a:srgbClr val="9393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---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install and start apache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hosts: web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become: yes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vars: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http_port: 80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tasks: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package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yum: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state: latest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latest index.html file is present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copy: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src: files/index.html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dest: /var/www/html/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- name: httpd is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service: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      </a:t>
            </a: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name: httpd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1" lang="en-US" sz="900" spc="-1" strike="noStrike">
                <a:solidFill>
                  <a:srgbClr val="ff5850"/>
                </a:solidFill>
                <a:latin typeface="Courier New"/>
                <a:ea typeface="Courier New"/>
              </a:rPr>
              <a:t>state: started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extShape 1"/>
          <p:cNvSpPr txBox="1"/>
          <p:nvPr/>
        </p:nvSpPr>
        <p:spPr>
          <a:xfrm>
            <a:off x="826560" y="1660680"/>
            <a:ext cx="7490520" cy="18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Proxima Nova"/>
                <a:ea typeface="Proxima Nova"/>
              </a:rPr>
              <a:t>IT Value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2aa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CustomShape 1"/>
          <p:cNvSpPr/>
          <p:nvPr/>
        </p:nvSpPr>
        <p:spPr>
          <a:xfrm>
            <a:off x="789840" y="1813680"/>
            <a:ext cx="153828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SIMPLE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2" name="CustomShape 2"/>
          <p:cNvSpPr/>
          <p:nvPr/>
        </p:nvSpPr>
        <p:spPr>
          <a:xfrm>
            <a:off x="329220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POWERFUL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3" name="CustomShape 3"/>
          <p:cNvSpPr/>
          <p:nvPr/>
        </p:nvSpPr>
        <p:spPr>
          <a:xfrm>
            <a:off x="632232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AGENTLESS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4" name="CustomShape 4"/>
          <p:cNvSpPr/>
          <p:nvPr/>
        </p:nvSpPr>
        <p:spPr>
          <a:xfrm>
            <a:off x="3443040" y="2395440"/>
            <a:ext cx="2196360" cy="171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App deployment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Configuration management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Workflow orchestration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Network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Orchestrate the app lifecycle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95" name="CustomShape 5"/>
          <p:cNvSpPr/>
          <p:nvPr/>
        </p:nvSpPr>
        <p:spPr>
          <a:xfrm>
            <a:off x="564840" y="2395080"/>
            <a:ext cx="2140920" cy="1809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Human readable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No special coding skills needed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Tasks executed in order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Usable by every team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Get productive quickly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96" name="CustomShape 6"/>
          <p:cNvSpPr/>
          <p:nvPr/>
        </p:nvSpPr>
        <p:spPr>
          <a:xfrm>
            <a:off x="6464520" y="2395440"/>
            <a:ext cx="2140920" cy="180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Agentless architecture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Uses OpenSSH &amp; WinRM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No agents to exploit or update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Get started immediately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More efficient &amp; more secure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97" name="CustomShape 7"/>
          <p:cNvSpPr/>
          <p:nvPr/>
        </p:nvSpPr>
        <p:spPr>
          <a:xfrm>
            <a:off x="3029400" y="81828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8"/>
          <p:cNvSpPr/>
          <p:nvPr/>
        </p:nvSpPr>
        <p:spPr>
          <a:xfrm>
            <a:off x="6043680" y="81036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99" name="Google Shape;810;p149" descr=""/>
          <p:cNvPicPr/>
          <p:nvPr/>
        </p:nvPicPr>
        <p:blipFill>
          <a:blip r:embed="rId1"/>
          <a:stretch/>
        </p:blipFill>
        <p:spPr>
          <a:xfrm>
            <a:off x="1387440" y="1122480"/>
            <a:ext cx="349920" cy="538200"/>
          </a:xfrm>
          <a:prstGeom prst="rect">
            <a:avLst/>
          </a:prstGeom>
          <a:ln>
            <a:noFill/>
          </a:ln>
        </p:spPr>
      </p:pic>
      <p:pic>
        <p:nvPicPr>
          <p:cNvPr id="800" name="Google Shape;811;p149" descr=""/>
          <p:cNvPicPr/>
          <p:nvPr/>
        </p:nvPicPr>
        <p:blipFill>
          <a:blip r:embed="rId2"/>
          <a:stretch/>
        </p:blipFill>
        <p:spPr>
          <a:xfrm>
            <a:off x="4112280" y="1122480"/>
            <a:ext cx="555840" cy="538200"/>
          </a:xfrm>
          <a:prstGeom prst="rect">
            <a:avLst/>
          </a:prstGeom>
          <a:ln>
            <a:noFill/>
          </a:ln>
        </p:spPr>
      </p:pic>
      <p:pic>
        <p:nvPicPr>
          <p:cNvPr id="801" name="Google Shape;812;p149" descr=""/>
          <p:cNvPicPr/>
          <p:nvPr/>
        </p:nvPicPr>
        <p:blipFill>
          <a:blip r:embed="rId3"/>
          <a:stretch/>
        </p:blipFill>
        <p:spPr>
          <a:xfrm>
            <a:off x="7188120" y="1122480"/>
            <a:ext cx="412920" cy="538200"/>
          </a:xfrm>
          <a:prstGeom prst="rect">
            <a:avLst/>
          </a:prstGeom>
          <a:ln>
            <a:noFill/>
          </a:ln>
        </p:spPr>
      </p:pic>
      <p:sp>
        <p:nvSpPr>
          <p:cNvPr id="802" name="CustomShape 9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WHY ANSIBLE?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03" name="CustomShape 10"/>
          <p:cNvSpPr/>
          <p:nvPr/>
        </p:nvSpPr>
        <p:spPr>
          <a:xfrm>
            <a:off x="3290400" y="867240"/>
            <a:ext cx="2447280" cy="35143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ustomShape 1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WHAT CAN I DO WITH ANSIBLE?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05" name="CustomShape 2"/>
          <p:cNvSpPr/>
          <p:nvPr/>
        </p:nvSpPr>
        <p:spPr>
          <a:xfrm>
            <a:off x="959040" y="1021680"/>
            <a:ext cx="8026920" cy="3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Open Sans"/>
                <a:ea typeface="Open Sans"/>
              </a:rPr>
              <a:t>Automate the deployment and management of your entire IT footprint. </a:t>
            </a:r>
            <a:br/>
            <a:endParaRPr b="0" lang="en-US" sz="1400" spc="-1" strike="noStrike">
              <a:latin typeface="Arial"/>
            </a:endParaRPr>
          </a:p>
        </p:txBody>
      </p:sp>
      <p:sp>
        <p:nvSpPr>
          <p:cNvPr id="806" name="CustomShape 3"/>
          <p:cNvSpPr/>
          <p:nvPr/>
        </p:nvSpPr>
        <p:spPr>
          <a:xfrm>
            <a:off x="95904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Orchestration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07" name="CustomShape 4"/>
          <p:cNvSpPr/>
          <p:nvPr/>
        </p:nvSpPr>
        <p:spPr>
          <a:xfrm>
            <a:off x="959040" y="1611720"/>
            <a:ext cx="71319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Do this...</a:t>
            </a:r>
            <a:br/>
            <a:endParaRPr b="0" lang="en-US" sz="1200" spc="-1" strike="noStrike">
              <a:latin typeface="Arial"/>
            </a:endParaRPr>
          </a:p>
        </p:txBody>
      </p:sp>
      <p:sp>
        <p:nvSpPr>
          <p:cNvPr id="808" name="CustomShape 5"/>
          <p:cNvSpPr/>
          <p:nvPr/>
        </p:nvSpPr>
        <p:spPr>
          <a:xfrm>
            <a:off x="95904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Firewalls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09" name="CustomShape 6"/>
          <p:cNvSpPr/>
          <p:nvPr/>
        </p:nvSpPr>
        <p:spPr>
          <a:xfrm>
            <a:off x="217836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Configuration Management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0" name="CustomShape 7"/>
          <p:cNvSpPr/>
          <p:nvPr/>
        </p:nvSpPr>
        <p:spPr>
          <a:xfrm>
            <a:off x="336780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Application Deployment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1" name="CustomShape 8"/>
          <p:cNvSpPr/>
          <p:nvPr/>
        </p:nvSpPr>
        <p:spPr>
          <a:xfrm>
            <a:off x="458712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Provisioning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2" name="CustomShape 9"/>
          <p:cNvSpPr/>
          <p:nvPr/>
        </p:nvSpPr>
        <p:spPr>
          <a:xfrm>
            <a:off x="577692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Continuous Delivery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3" name="CustomShape 10"/>
          <p:cNvSpPr/>
          <p:nvPr/>
        </p:nvSpPr>
        <p:spPr>
          <a:xfrm>
            <a:off x="6995880" y="1944360"/>
            <a:ext cx="1095120" cy="569520"/>
          </a:xfrm>
          <a:prstGeom prst="rect">
            <a:avLst/>
          </a:prstGeom>
          <a:solidFill>
            <a:srgbClr val="54586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3f3f3"/>
                </a:solidFill>
                <a:latin typeface="Open Sans"/>
                <a:ea typeface="Open Sans"/>
              </a:rPr>
              <a:t>Security and Compliance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4" name="CustomShape 11"/>
          <p:cNvSpPr/>
          <p:nvPr/>
        </p:nvSpPr>
        <p:spPr>
          <a:xfrm>
            <a:off x="959040" y="2754720"/>
            <a:ext cx="71319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666666"/>
                </a:solidFill>
                <a:latin typeface="Open Sans"/>
                <a:ea typeface="Open Sans"/>
              </a:rPr>
              <a:t>On these...</a:t>
            </a:r>
            <a:br/>
            <a:endParaRPr b="0" lang="en-US" sz="1200" spc="-1" strike="noStrike">
              <a:latin typeface="Arial"/>
            </a:endParaRPr>
          </a:p>
        </p:txBody>
      </p:sp>
      <p:sp>
        <p:nvSpPr>
          <p:cNvPr id="815" name="CustomShape 12"/>
          <p:cNvSpPr/>
          <p:nvPr/>
        </p:nvSpPr>
        <p:spPr>
          <a:xfrm>
            <a:off x="241272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Load Balancers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6" name="CustomShape 13"/>
          <p:cNvSpPr/>
          <p:nvPr/>
        </p:nvSpPr>
        <p:spPr>
          <a:xfrm>
            <a:off x="386604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Applications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7" name="CustomShape 14"/>
          <p:cNvSpPr/>
          <p:nvPr/>
        </p:nvSpPr>
        <p:spPr>
          <a:xfrm>
            <a:off x="531972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Containers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8" name="CustomShape 15"/>
          <p:cNvSpPr/>
          <p:nvPr/>
        </p:nvSpPr>
        <p:spPr>
          <a:xfrm>
            <a:off x="6773040" y="30873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Clouds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9" name="CustomShape 16"/>
          <p:cNvSpPr/>
          <p:nvPr/>
        </p:nvSpPr>
        <p:spPr>
          <a:xfrm>
            <a:off x="959040" y="37731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Servers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20" name="CustomShape 17"/>
          <p:cNvSpPr/>
          <p:nvPr/>
        </p:nvSpPr>
        <p:spPr>
          <a:xfrm>
            <a:off x="2412720" y="37731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Infrastructure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21" name="CustomShape 18"/>
          <p:cNvSpPr/>
          <p:nvPr/>
        </p:nvSpPr>
        <p:spPr>
          <a:xfrm>
            <a:off x="3866040" y="37731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Storage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22" name="CustomShape 19"/>
          <p:cNvSpPr/>
          <p:nvPr/>
        </p:nvSpPr>
        <p:spPr>
          <a:xfrm>
            <a:off x="6773040" y="3773160"/>
            <a:ext cx="131796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23" name="CustomShape 20"/>
          <p:cNvSpPr/>
          <p:nvPr/>
        </p:nvSpPr>
        <p:spPr>
          <a:xfrm>
            <a:off x="5319720" y="3773160"/>
            <a:ext cx="1317960" cy="569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434343"/>
                </a:solidFill>
                <a:latin typeface="Open Sans"/>
                <a:ea typeface="Open Sans"/>
              </a:rPr>
              <a:t>Network Devices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488160" y="984600"/>
            <a:ext cx="12297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15000"/>
              </a:lnSpc>
            </a:pPr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CLOUD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825" name="CustomShape 2"/>
          <p:cNvSpPr/>
          <p:nvPr/>
        </p:nvSpPr>
        <p:spPr>
          <a:xfrm>
            <a:off x="1844640" y="913320"/>
            <a:ext cx="360" cy="359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176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3"/>
          <p:cNvSpPr/>
          <p:nvPr/>
        </p:nvSpPr>
        <p:spPr>
          <a:xfrm>
            <a:off x="3600720" y="913320"/>
            <a:ext cx="360" cy="359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176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4"/>
          <p:cNvSpPr/>
          <p:nvPr/>
        </p:nvSpPr>
        <p:spPr>
          <a:xfrm>
            <a:off x="5356440" y="913320"/>
            <a:ext cx="360" cy="359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176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5"/>
          <p:cNvSpPr/>
          <p:nvPr/>
        </p:nvSpPr>
        <p:spPr>
          <a:xfrm>
            <a:off x="7112520" y="913320"/>
            <a:ext cx="360" cy="359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176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6"/>
          <p:cNvSpPr/>
          <p:nvPr/>
        </p:nvSpPr>
        <p:spPr>
          <a:xfrm>
            <a:off x="488160" y="1289880"/>
            <a:ext cx="122976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AWS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Azure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CenturyLink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CloudScale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Digital Ocean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Docker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Google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Linode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OpenStack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Rackspace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30" name="CustomShape 7"/>
          <p:cNvSpPr/>
          <p:nvPr/>
        </p:nvSpPr>
        <p:spPr>
          <a:xfrm>
            <a:off x="3840840" y="984600"/>
            <a:ext cx="12297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15000"/>
              </a:lnSpc>
            </a:pPr>
            <a:br/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WINDOWS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4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831" name="CustomShape 8"/>
          <p:cNvSpPr/>
          <p:nvPr/>
        </p:nvSpPr>
        <p:spPr>
          <a:xfrm>
            <a:off x="3840840" y="1289880"/>
            <a:ext cx="122976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ACLs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Files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Commands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Packages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IIS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Regedits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Shell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Shares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Services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Configs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Users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Domains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832" name="CustomShape 9"/>
          <p:cNvSpPr/>
          <p:nvPr/>
        </p:nvSpPr>
        <p:spPr>
          <a:xfrm>
            <a:off x="2088360" y="1067400"/>
            <a:ext cx="12297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15000"/>
              </a:lnSpc>
            </a:pPr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VIRT AND</a:t>
            </a:r>
            <a:br/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CONTAINER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4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833" name="CustomShape 10"/>
          <p:cNvSpPr/>
          <p:nvPr/>
        </p:nvSpPr>
        <p:spPr>
          <a:xfrm>
            <a:off x="2088360" y="1289880"/>
            <a:ext cx="122976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Docker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VMware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RHEV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OpenStack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OpenShift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Atomic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CloudStack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834" name="CustomShape 11"/>
          <p:cNvSpPr/>
          <p:nvPr/>
        </p:nvSpPr>
        <p:spPr>
          <a:xfrm>
            <a:off x="5593680" y="984600"/>
            <a:ext cx="12297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15000"/>
              </a:lnSpc>
            </a:pPr>
            <a:br/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NETWORK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4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835" name="CustomShape 12"/>
          <p:cNvSpPr/>
          <p:nvPr/>
        </p:nvSpPr>
        <p:spPr>
          <a:xfrm>
            <a:off x="5593680" y="1289880"/>
            <a:ext cx="122976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Arista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A10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Cumulus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Big Switch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Cisco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Cumulus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Dell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F5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Juniper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Palo Alto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OpenSwitch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836" name="CustomShape 13"/>
          <p:cNvSpPr/>
          <p:nvPr/>
        </p:nvSpPr>
        <p:spPr>
          <a:xfrm>
            <a:off x="7422480" y="984600"/>
            <a:ext cx="12297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15000"/>
              </a:lnSpc>
            </a:pPr>
            <a:br/>
            <a:r>
              <a:rPr b="1" lang="en-US" sz="1100" spc="-1" strike="noStrike">
                <a:solidFill>
                  <a:srgbClr val="d9d9d9"/>
                </a:solidFill>
                <a:latin typeface="Open Sans"/>
                <a:ea typeface="Open Sans"/>
              </a:rPr>
              <a:t>NOTIFY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4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20"/>
              </a:spcBef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837" name="CustomShape 14"/>
          <p:cNvSpPr/>
          <p:nvPr/>
        </p:nvSpPr>
        <p:spPr>
          <a:xfrm>
            <a:off x="7422480" y="1289880"/>
            <a:ext cx="122976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HipChat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IRC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Jabber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Email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RocketChat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Sendgrid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Slack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0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Twilio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r>
              <a:rPr b="1" lang="en-US" sz="900" spc="-1" strike="noStrike">
                <a:solidFill>
                  <a:srgbClr val="ffffff"/>
                </a:solidFill>
                <a:latin typeface="Open Sans"/>
                <a:ea typeface="Open Sans"/>
              </a:rPr>
              <a:t>And more...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b="0" lang="en-US" sz="900" spc="-1" strike="noStrike">
              <a:latin typeface="Arial"/>
            </a:endParaRPr>
          </a:p>
        </p:txBody>
      </p:sp>
      <p:sp>
        <p:nvSpPr>
          <p:cNvPr id="838" name="CustomShape 15"/>
          <p:cNvSpPr/>
          <p:nvPr/>
        </p:nvSpPr>
        <p:spPr>
          <a:xfrm>
            <a:off x="349560" y="117720"/>
            <a:ext cx="62884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SHIPS WITH OVER 1250 MODULES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2aa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CustomShape 1"/>
          <p:cNvSpPr/>
          <p:nvPr/>
        </p:nvSpPr>
        <p:spPr>
          <a:xfrm>
            <a:off x="789840" y="1813680"/>
            <a:ext cx="153828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SIMPLE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40" name="CustomShape 2"/>
          <p:cNvSpPr/>
          <p:nvPr/>
        </p:nvSpPr>
        <p:spPr>
          <a:xfrm>
            <a:off x="329220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POWERFUL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41" name="CustomShape 3"/>
          <p:cNvSpPr/>
          <p:nvPr/>
        </p:nvSpPr>
        <p:spPr>
          <a:xfrm>
            <a:off x="6322320" y="1706400"/>
            <a:ext cx="219636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efefef"/>
                </a:solidFill>
                <a:latin typeface="Open Sans"/>
                <a:ea typeface="Open Sans"/>
              </a:rPr>
              <a:t>AGENTLESS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42" name="CustomShape 4"/>
          <p:cNvSpPr/>
          <p:nvPr/>
        </p:nvSpPr>
        <p:spPr>
          <a:xfrm>
            <a:off x="3443040" y="2395440"/>
            <a:ext cx="2196360" cy="171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App deployment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Configuration management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Workflow orchestration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Network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Orchestrate the app lifecycle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43" name="CustomShape 5"/>
          <p:cNvSpPr/>
          <p:nvPr/>
        </p:nvSpPr>
        <p:spPr>
          <a:xfrm>
            <a:off x="564840" y="2395080"/>
            <a:ext cx="2140920" cy="1809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Human readable automation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No special coding skills needed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Tasks executed in order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Usable by every team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Get productive quickly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44" name="CustomShape 6"/>
          <p:cNvSpPr/>
          <p:nvPr/>
        </p:nvSpPr>
        <p:spPr>
          <a:xfrm>
            <a:off x="6464520" y="2395440"/>
            <a:ext cx="2140920" cy="180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Agentless architecture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Uses OpenSSH &amp; WinRM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No agents to exploit or update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Get started immediately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More efficient &amp; more secure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45" name="CustomShape 7"/>
          <p:cNvSpPr/>
          <p:nvPr/>
        </p:nvSpPr>
        <p:spPr>
          <a:xfrm>
            <a:off x="3029400" y="81828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8"/>
          <p:cNvSpPr/>
          <p:nvPr/>
        </p:nvSpPr>
        <p:spPr>
          <a:xfrm>
            <a:off x="6043680" y="810360"/>
            <a:ext cx="360" cy="35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47" name="Google Shape;870;p152" descr=""/>
          <p:cNvPicPr/>
          <p:nvPr/>
        </p:nvPicPr>
        <p:blipFill>
          <a:blip r:embed="rId1"/>
          <a:stretch/>
        </p:blipFill>
        <p:spPr>
          <a:xfrm>
            <a:off x="1387440" y="1122480"/>
            <a:ext cx="349920" cy="538200"/>
          </a:xfrm>
          <a:prstGeom prst="rect">
            <a:avLst/>
          </a:prstGeom>
          <a:ln>
            <a:noFill/>
          </a:ln>
        </p:spPr>
      </p:pic>
      <p:pic>
        <p:nvPicPr>
          <p:cNvPr id="848" name="Google Shape;871;p152" descr=""/>
          <p:cNvPicPr/>
          <p:nvPr/>
        </p:nvPicPr>
        <p:blipFill>
          <a:blip r:embed="rId2"/>
          <a:stretch/>
        </p:blipFill>
        <p:spPr>
          <a:xfrm>
            <a:off x="4112280" y="1122480"/>
            <a:ext cx="555840" cy="538200"/>
          </a:xfrm>
          <a:prstGeom prst="rect">
            <a:avLst/>
          </a:prstGeom>
          <a:ln>
            <a:noFill/>
          </a:ln>
        </p:spPr>
      </p:pic>
      <p:pic>
        <p:nvPicPr>
          <p:cNvPr id="849" name="Google Shape;872;p152" descr=""/>
          <p:cNvPicPr/>
          <p:nvPr/>
        </p:nvPicPr>
        <p:blipFill>
          <a:blip r:embed="rId3"/>
          <a:stretch/>
        </p:blipFill>
        <p:spPr>
          <a:xfrm>
            <a:off x="7188120" y="1122480"/>
            <a:ext cx="412920" cy="538200"/>
          </a:xfrm>
          <a:prstGeom prst="rect">
            <a:avLst/>
          </a:prstGeom>
          <a:ln>
            <a:noFill/>
          </a:ln>
        </p:spPr>
      </p:pic>
      <p:sp>
        <p:nvSpPr>
          <p:cNvPr id="850" name="CustomShape 9"/>
          <p:cNvSpPr/>
          <p:nvPr/>
        </p:nvSpPr>
        <p:spPr>
          <a:xfrm>
            <a:off x="349560" y="117720"/>
            <a:ext cx="3994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WHY ANSIBLE?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1" name="CustomShape 10"/>
          <p:cNvSpPr/>
          <p:nvPr/>
        </p:nvSpPr>
        <p:spPr>
          <a:xfrm>
            <a:off x="6170760" y="810360"/>
            <a:ext cx="2447280" cy="35143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CustomShape 1"/>
          <p:cNvSpPr/>
          <p:nvPr/>
        </p:nvSpPr>
        <p:spPr>
          <a:xfrm>
            <a:off x="1446840" y="504720"/>
            <a:ext cx="6250320" cy="4111560"/>
          </a:xfrm>
          <a:prstGeom prst="rect">
            <a:avLst/>
          </a:prstGeom>
          <a:solidFill>
            <a:srgbClr val="4fa4a6">
              <a:alpha val="83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2"/>
          <p:cNvSpPr/>
          <p:nvPr/>
        </p:nvSpPr>
        <p:spPr>
          <a:xfrm>
            <a:off x="2184480" y="2365560"/>
            <a:ext cx="218376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70+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Windows Modules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54" name="CustomShape 3"/>
          <p:cNvSpPr/>
          <p:nvPr/>
        </p:nvSpPr>
        <p:spPr>
          <a:xfrm>
            <a:off x="0" y="1273320"/>
            <a:ext cx="9143640" cy="14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3f3f3"/>
                </a:solidFill>
                <a:latin typeface="Open Sans"/>
                <a:ea typeface="Open Sans"/>
              </a:rPr>
              <a:t>Use Ansible to deploy and manage Windows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3f3f3"/>
                </a:solidFill>
                <a:latin typeface="Open Sans"/>
                <a:ea typeface="Open Sans"/>
              </a:rPr>
              <a:t>systems and applications.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55" name="CustomShape 4"/>
          <p:cNvSpPr/>
          <p:nvPr/>
        </p:nvSpPr>
        <p:spPr>
          <a:xfrm>
            <a:off x="0" y="634680"/>
            <a:ext cx="914364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WINDOWS AUTOMATION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6" name="CustomShape 5"/>
          <p:cNvSpPr/>
          <p:nvPr/>
        </p:nvSpPr>
        <p:spPr>
          <a:xfrm>
            <a:off x="0" y="3935880"/>
            <a:ext cx="914364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1" lang="en-US" sz="14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2"/>
              </a:rPr>
              <a:t>ansible.com/</a:t>
            </a:r>
            <a:r>
              <a:rPr b="1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windows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2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57" name="CustomShape 6"/>
          <p:cNvSpPr/>
          <p:nvPr/>
        </p:nvSpPr>
        <p:spPr>
          <a:xfrm flipH="1">
            <a:off x="4571640" y="2415960"/>
            <a:ext cx="720" cy="76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7"/>
          <p:cNvSpPr/>
          <p:nvPr/>
        </p:nvSpPr>
        <p:spPr>
          <a:xfrm>
            <a:off x="4799520" y="2365560"/>
            <a:ext cx="218376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350+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Powershell DSC </a:t>
            </a:r>
            <a:br/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resources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1446840" y="504720"/>
            <a:ext cx="6250320" cy="4111560"/>
          </a:xfrm>
          <a:prstGeom prst="rect">
            <a:avLst/>
          </a:prstGeom>
          <a:solidFill>
            <a:srgbClr val="ff5850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"/>
          <p:cNvSpPr/>
          <p:nvPr/>
        </p:nvSpPr>
        <p:spPr>
          <a:xfrm>
            <a:off x="4801680" y="2568240"/>
            <a:ext cx="218376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460+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Networking Modules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61" name="CustomShape 3"/>
          <p:cNvSpPr/>
          <p:nvPr/>
        </p:nvSpPr>
        <p:spPr>
          <a:xfrm>
            <a:off x="2158200" y="2568240"/>
            <a:ext cx="207684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33+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Networking platforms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62" name="CustomShape 4"/>
          <p:cNvSpPr/>
          <p:nvPr/>
        </p:nvSpPr>
        <p:spPr>
          <a:xfrm flipH="1">
            <a:off x="4571640" y="2693520"/>
            <a:ext cx="720" cy="76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5"/>
          <p:cNvSpPr/>
          <p:nvPr/>
        </p:nvSpPr>
        <p:spPr>
          <a:xfrm>
            <a:off x="0" y="1273320"/>
            <a:ext cx="9143640" cy="14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3f3f3"/>
                </a:solidFill>
                <a:latin typeface="Open Sans"/>
                <a:ea typeface="Open Sans"/>
              </a:rPr>
              <a:t>Use Ansible to manage, validate, and continuously track </a:t>
            </a:r>
            <a:br/>
            <a:r>
              <a:rPr b="0" lang="en-US" sz="1400" spc="-1" strike="noStrike">
                <a:solidFill>
                  <a:srgbClr val="f3f3f3"/>
                </a:solidFill>
                <a:latin typeface="Open Sans"/>
                <a:ea typeface="Open Sans"/>
              </a:rPr>
              <a:t>heterogeneous network device configurations and deployments.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b="0" lang="en-US" sz="1400" spc="-1" strike="noStrike">
                <a:solidFill>
                  <a:srgbClr val="f3f3f3"/>
                </a:solidFill>
                <a:latin typeface="Open Sans"/>
                <a:ea typeface="Open Sans"/>
              </a:rPr>
              <a:t>Network modules are included as part of the Ansible distribution.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4" name="CustomShape 6"/>
          <p:cNvSpPr/>
          <p:nvPr/>
        </p:nvSpPr>
        <p:spPr>
          <a:xfrm>
            <a:off x="0" y="634680"/>
            <a:ext cx="914364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Open Sans"/>
                <a:ea typeface="Open Sans"/>
              </a:rPr>
              <a:t>ANSIBLE NETWORK AUTOMATION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5" name="CustomShape 7"/>
          <p:cNvSpPr/>
          <p:nvPr/>
        </p:nvSpPr>
        <p:spPr>
          <a:xfrm>
            <a:off x="0" y="3935880"/>
            <a:ext cx="914364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1" lang="en-US" sz="14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2"/>
              </a:rPr>
              <a:t>ansible.com/networking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2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 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CustomShape 1"/>
          <p:cNvSpPr/>
          <p:nvPr/>
        </p:nvSpPr>
        <p:spPr>
          <a:xfrm>
            <a:off x="468360" y="1882800"/>
            <a:ext cx="631008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AUTOMATION FOR TEAMS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67" name="CustomShape 2"/>
          <p:cNvSpPr/>
          <p:nvPr/>
        </p:nvSpPr>
        <p:spPr>
          <a:xfrm>
            <a:off x="468360" y="2463480"/>
            <a:ext cx="631008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Open Sans"/>
                <a:ea typeface="Open Sans"/>
              </a:rPr>
              <a:t>Allowing for Service Oriented Collaboration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68" name="Google Shape;903;p155" descr=""/>
          <p:cNvPicPr/>
          <p:nvPr/>
        </p:nvPicPr>
        <p:blipFill>
          <a:blip r:embed="rId2"/>
          <a:stretch/>
        </p:blipFill>
        <p:spPr>
          <a:xfrm>
            <a:off x="8366400" y="4809600"/>
            <a:ext cx="594720" cy="190800"/>
          </a:xfrm>
          <a:prstGeom prst="rect">
            <a:avLst/>
          </a:prstGeom>
          <a:ln>
            <a:noFill/>
          </a:ln>
        </p:spPr>
      </p:pic>
      <p:pic>
        <p:nvPicPr>
          <p:cNvPr id="869" name="Google Shape;904;p155" descr=""/>
          <p:cNvPicPr/>
          <p:nvPr/>
        </p:nvPicPr>
        <p:blipFill>
          <a:blip r:embed="rId3"/>
          <a:stretch/>
        </p:blipFill>
        <p:spPr>
          <a:xfrm>
            <a:off x="506160" y="450000"/>
            <a:ext cx="2247120" cy="67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909;p156" descr=""/>
          <p:cNvPicPr/>
          <p:nvPr/>
        </p:nvPicPr>
        <p:blipFill>
          <a:blip r:embed="rId1"/>
          <a:stretch/>
        </p:blipFill>
        <p:spPr>
          <a:xfrm>
            <a:off x="-828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871" name="Google Shape;910;p156" descr=""/>
          <p:cNvPicPr/>
          <p:nvPr/>
        </p:nvPicPr>
        <p:blipFill>
          <a:blip r:embed="rId2"/>
          <a:stretch/>
        </p:blipFill>
        <p:spPr>
          <a:xfrm>
            <a:off x="3503160" y="357840"/>
            <a:ext cx="2137680" cy="641160"/>
          </a:xfrm>
          <a:prstGeom prst="rect">
            <a:avLst/>
          </a:prstGeom>
          <a:ln>
            <a:noFill/>
          </a:ln>
        </p:spPr>
      </p:pic>
      <p:sp>
        <p:nvSpPr>
          <p:cNvPr id="872" name="CustomShape 1"/>
          <p:cNvSpPr/>
          <p:nvPr/>
        </p:nvSpPr>
        <p:spPr>
          <a:xfrm>
            <a:off x="2195640" y="1256040"/>
            <a:ext cx="4736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RED HAT ANSIBLE TOWER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73" name="CustomShape 2"/>
          <p:cNvSpPr/>
          <p:nvPr/>
        </p:nvSpPr>
        <p:spPr>
          <a:xfrm>
            <a:off x="2195640" y="2738160"/>
            <a:ext cx="4736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RED HAT ANSIBLE ENGINE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74" name="CustomShape 3"/>
          <p:cNvSpPr/>
          <p:nvPr/>
        </p:nvSpPr>
        <p:spPr>
          <a:xfrm>
            <a:off x="2195640" y="1523160"/>
            <a:ext cx="4736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Scale + operationalize your automation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75" name="CustomShape 4"/>
          <p:cNvSpPr/>
          <p:nvPr/>
        </p:nvSpPr>
        <p:spPr>
          <a:xfrm>
            <a:off x="2195640" y="3001320"/>
            <a:ext cx="4736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Open Sans"/>
                <a:ea typeface="Open Sans"/>
              </a:rPr>
              <a:t>Support for your Ansible automation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76" name="CustomShape 5"/>
          <p:cNvSpPr/>
          <p:nvPr/>
        </p:nvSpPr>
        <p:spPr>
          <a:xfrm>
            <a:off x="2534400" y="2010600"/>
            <a:ext cx="1262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CONTROL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7" name="CustomShape 6"/>
          <p:cNvSpPr/>
          <p:nvPr/>
        </p:nvSpPr>
        <p:spPr>
          <a:xfrm>
            <a:off x="3875400" y="2010600"/>
            <a:ext cx="13194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KNOWLEDGE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8" name="CustomShape 7"/>
          <p:cNvSpPr/>
          <p:nvPr/>
        </p:nvSpPr>
        <p:spPr>
          <a:xfrm>
            <a:off x="5322960" y="2010600"/>
            <a:ext cx="13194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DELEGATION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9" name="CustomShape 8"/>
          <p:cNvSpPr/>
          <p:nvPr/>
        </p:nvSpPr>
        <p:spPr>
          <a:xfrm>
            <a:off x="2505600" y="3544560"/>
            <a:ext cx="12621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SIMPLE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80" name="CustomShape 9"/>
          <p:cNvSpPr/>
          <p:nvPr/>
        </p:nvSpPr>
        <p:spPr>
          <a:xfrm>
            <a:off x="3846600" y="3544560"/>
            <a:ext cx="13194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POWERFUL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81" name="CustomShape 10"/>
          <p:cNvSpPr/>
          <p:nvPr/>
        </p:nvSpPr>
        <p:spPr>
          <a:xfrm>
            <a:off x="5322960" y="3544560"/>
            <a:ext cx="13194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AGENTLESS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82" name="CustomShape 11"/>
          <p:cNvSpPr/>
          <p:nvPr/>
        </p:nvSpPr>
        <p:spPr>
          <a:xfrm>
            <a:off x="1700280" y="4372920"/>
            <a:ext cx="574344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34343"/>
                </a:solidFill>
                <a:latin typeface="Open Sans"/>
                <a:ea typeface="Open Sans"/>
              </a:rPr>
              <a:t>FUELED BY AN INNOVATIVE </a:t>
            </a:r>
            <a:r>
              <a:rPr b="1" lang="en-US" sz="1200" spc="-1" strike="noStrike">
                <a:solidFill>
                  <a:srgbClr val="434343"/>
                </a:solidFill>
                <a:latin typeface="Open Sans"/>
                <a:ea typeface="Open Sans"/>
              </a:rPr>
              <a:t>OPEN SOURCE</a:t>
            </a:r>
            <a:r>
              <a:rPr b="0" lang="en-US" sz="1200" spc="-1" strike="noStrike">
                <a:solidFill>
                  <a:srgbClr val="434343"/>
                </a:solidFill>
                <a:latin typeface="Open Sans"/>
                <a:ea typeface="Open Sans"/>
              </a:rPr>
              <a:t> COMMUNITY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" name="Group 1"/>
          <p:cNvGrpSpPr/>
          <p:nvPr/>
        </p:nvGrpSpPr>
        <p:grpSpPr>
          <a:xfrm>
            <a:off x="886320" y="301680"/>
            <a:ext cx="7148520" cy="4348080"/>
            <a:chOff x="886320" y="301680"/>
            <a:chExt cx="7148520" cy="4348080"/>
          </a:xfrm>
        </p:grpSpPr>
        <p:sp>
          <p:nvSpPr>
            <p:cNvPr id="884" name="CustomShape 2"/>
            <p:cNvSpPr/>
            <p:nvPr/>
          </p:nvSpPr>
          <p:spPr>
            <a:xfrm>
              <a:off x="1804320" y="301680"/>
              <a:ext cx="6230520" cy="43480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3"/>
            <p:cNvSpPr/>
            <p:nvPr/>
          </p:nvSpPr>
          <p:spPr>
            <a:xfrm>
              <a:off x="1926360" y="3972600"/>
              <a:ext cx="731520" cy="1735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USE CASES</a:t>
              </a:r>
              <a:endParaRPr b="0" lang="en-US" sz="900" spc="-1" strike="noStrike">
                <a:latin typeface="Arial"/>
              </a:endParaRPr>
            </a:p>
          </p:txBody>
        </p:sp>
        <p:grpSp>
          <p:nvGrpSpPr>
            <p:cNvPr id="886" name="Group 4"/>
            <p:cNvGrpSpPr/>
            <p:nvPr/>
          </p:nvGrpSpPr>
          <p:grpSpPr>
            <a:xfrm>
              <a:off x="886320" y="1211760"/>
              <a:ext cx="712440" cy="541800"/>
              <a:chOff x="886320" y="1211760"/>
              <a:chExt cx="712440" cy="541800"/>
            </a:xfrm>
          </p:grpSpPr>
          <p:pic>
            <p:nvPicPr>
              <p:cNvPr id="887" name="Google Shape;930;p157" descr="DevOps-Team.eps"/>
              <p:cNvPicPr/>
              <p:nvPr/>
            </p:nvPicPr>
            <p:blipFill>
              <a:blip r:embed="rId1"/>
              <a:stretch/>
            </p:blipFill>
            <p:spPr>
              <a:xfrm>
                <a:off x="962640" y="1211760"/>
                <a:ext cx="556920" cy="379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88" name="CustomShape 5"/>
              <p:cNvSpPr/>
              <p:nvPr/>
            </p:nvSpPr>
            <p:spPr>
              <a:xfrm>
                <a:off x="886320" y="1591560"/>
                <a:ext cx="712440" cy="16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USERS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889" name="Group 6"/>
            <p:cNvGrpSpPr/>
            <p:nvPr/>
          </p:nvGrpSpPr>
          <p:grpSpPr>
            <a:xfrm>
              <a:off x="1819440" y="1800360"/>
              <a:ext cx="6108480" cy="531000"/>
              <a:chOff x="1819440" y="1800360"/>
              <a:chExt cx="6108480" cy="531000"/>
            </a:xfrm>
          </p:grpSpPr>
          <p:sp>
            <p:nvSpPr>
              <p:cNvPr id="890" name="CustomShape 7"/>
              <p:cNvSpPr/>
              <p:nvPr/>
            </p:nvSpPr>
            <p:spPr>
              <a:xfrm>
                <a:off x="1819440" y="1800360"/>
                <a:ext cx="6108480" cy="531000"/>
              </a:xfrm>
              <a:prstGeom prst="rect">
                <a:avLst/>
              </a:prstGeom>
              <a:solidFill>
                <a:srgbClr val="4cb1b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1" name="CustomShape 8"/>
              <p:cNvSpPr/>
              <p:nvPr/>
            </p:nvSpPr>
            <p:spPr>
              <a:xfrm>
                <a:off x="1834200" y="1961640"/>
                <a:ext cx="933840" cy="185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000" spc="-1" strike="noStrike">
                    <a:solidFill>
                      <a:srgbClr val="ffffff"/>
                    </a:solidFill>
                    <a:latin typeface="Open Sans"/>
                    <a:ea typeface="Open Sans"/>
                  </a:rPr>
                  <a:t>ANSIBLE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892" name="CustomShape 9"/>
              <p:cNvSpPr/>
              <p:nvPr/>
            </p:nvSpPr>
            <p:spPr>
              <a:xfrm>
                <a:off x="2839680" y="1855440"/>
                <a:ext cx="5050800" cy="20124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3" name="CustomShape 10"/>
              <p:cNvSpPr/>
              <p:nvPr/>
            </p:nvSpPr>
            <p:spPr>
              <a:xfrm>
                <a:off x="5384520" y="2093040"/>
                <a:ext cx="2507040" cy="20124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4" name="CustomShape 11"/>
              <p:cNvSpPr/>
              <p:nvPr/>
            </p:nvSpPr>
            <p:spPr>
              <a:xfrm>
                <a:off x="2839680" y="2093040"/>
                <a:ext cx="2507040" cy="20124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5" name="CustomShape 12"/>
              <p:cNvSpPr/>
              <p:nvPr/>
            </p:nvSpPr>
            <p:spPr>
              <a:xfrm>
                <a:off x="5484960" y="2110680"/>
                <a:ext cx="1950840" cy="16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388485"/>
                    </a:solidFill>
                    <a:latin typeface="Open Sans"/>
                    <a:ea typeface="Open Sans"/>
                  </a:rPr>
                  <a:t>PYTHON CODEBASE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896" name="CustomShape 13"/>
              <p:cNvSpPr/>
              <p:nvPr/>
            </p:nvSpPr>
            <p:spPr>
              <a:xfrm>
                <a:off x="2910600" y="1878840"/>
                <a:ext cx="2251800" cy="16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388485"/>
                    </a:solidFill>
                    <a:latin typeface="Open Sans"/>
                    <a:ea typeface="Open Sans"/>
                  </a:rPr>
                  <a:t>OPEN SOURCE MODULE LIBRARY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897" name="CustomShape 14"/>
              <p:cNvSpPr/>
              <p:nvPr/>
            </p:nvSpPr>
            <p:spPr>
              <a:xfrm>
                <a:off x="2910600" y="2112840"/>
                <a:ext cx="2251800" cy="16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388485"/>
                    </a:solidFill>
                    <a:latin typeface="Open Sans"/>
                    <a:ea typeface="Open Sans"/>
                  </a:rPr>
                  <a:t>PLUGINS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sp>
          <p:nvSpPr>
            <p:cNvPr id="898" name="CustomShape 15"/>
            <p:cNvSpPr/>
            <p:nvPr/>
          </p:nvSpPr>
          <p:spPr>
            <a:xfrm>
              <a:off x="1819080" y="2754720"/>
              <a:ext cx="6100200" cy="938160"/>
            </a:xfrm>
            <a:prstGeom prst="rect">
              <a:avLst/>
            </a:prstGeom>
            <a:solidFill>
              <a:srgbClr val="717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16"/>
            <p:cNvSpPr/>
            <p:nvPr/>
          </p:nvSpPr>
          <p:spPr>
            <a:xfrm>
              <a:off x="2839680" y="2788920"/>
              <a:ext cx="5040720" cy="8697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17"/>
            <p:cNvSpPr/>
            <p:nvPr/>
          </p:nvSpPr>
          <p:spPr>
            <a:xfrm>
              <a:off x="5826240" y="2867760"/>
              <a:ext cx="946080" cy="430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7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CLOUD</a:t>
              </a:r>
              <a:endParaRPr b="0" lang="en-US" sz="700" spc="-1" strike="noStrike">
                <a:latin typeface="Arial"/>
              </a:endParaRPr>
            </a:p>
            <a:p>
              <a:pPr>
                <a:lnSpc>
                  <a:spcPct val="70000"/>
                </a:lnSpc>
              </a:pPr>
              <a:endParaRPr b="0" lang="en-US" sz="700" spc="-1" strike="noStrike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AWS,</a:t>
              </a:r>
              <a:br/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GOOGLE CLOUD,</a:t>
              </a:r>
              <a:br/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AZURE …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901" name="CustomShape 18"/>
            <p:cNvSpPr/>
            <p:nvPr/>
          </p:nvSpPr>
          <p:spPr>
            <a:xfrm>
              <a:off x="2898000" y="2865240"/>
              <a:ext cx="972360" cy="51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7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INFRASTRUCTURE</a:t>
              </a:r>
              <a:endParaRPr b="0" lang="en-US" sz="700" spc="-1" strike="noStrike">
                <a:latin typeface="Arial"/>
              </a:endParaRPr>
            </a:p>
            <a:p>
              <a:pPr>
                <a:lnSpc>
                  <a:spcPct val="70000"/>
                </a:lnSpc>
              </a:pPr>
              <a:endParaRPr b="0" lang="en-US" sz="700" spc="-1" strike="noStrike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LINUX,</a:t>
              </a:r>
              <a:br/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WINDOWS,</a:t>
              </a:r>
              <a:endParaRPr b="0" lang="en-US" sz="600" spc="-1" strike="noStrike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UNIX …</a:t>
              </a:r>
              <a:br/>
              <a:endParaRPr b="0" lang="en-US" sz="600" spc="-1" strike="noStrike">
                <a:latin typeface="Arial"/>
              </a:endParaRPr>
            </a:p>
          </p:txBody>
        </p:sp>
        <p:sp>
          <p:nvSpPr>
            <p:cNvPr id="902" name="CustomShape 19"/>
            <p:cNvSpPr/>
            <p:nvPr/>
          </p:nvSpPr>
          <p:spPr>
            <a:xfrm>
              <a:off x="3999240" y="2864160"/>
              <a:ext cx="817920" cy="430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7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NETWORKS</a:t>
              </a:r>
              <a:endParaRPr b="0" lang="en-US" sz="700" spc="-1" strike="noStrike">
                <a:latin typeface="Arial"/>
              </a:endParaRPr>
            </a:p>
            <a:p>
              <a:pPr>
                <a:lnSpc>
                  <a:spcPct val="70000"/>
                </a:lnSpc>
              </a:pPr>
              <a:endParaRPr b="0" lang="en-US" sz="700" spc="-1" strike="noStrike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ARISTA, </a:t>
              </a:r>
              <a:br/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CISCO, </a:t>
              </a:r>
              <a:br/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JUNIPER …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903" name="CustomShape 20"/>
            <p:cNvSpPr/>
            <p:nvPr/>
          </p:nvSpPr>
          <p:spPr>
            <a:xfrm>
              <a:off x="4912560" y="2867760"/>
              <a:ext cx="817920" cy="321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7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CONTAINERS</a:t>
              </a:r>
              <a:endParaRPr b="0" lang="en-US" sz="700" spc="-1" strike="noStrike">
                <a:latin typeface="Arial"/>
              </a:endParaRPr>
            </a:p>
            <a:p>
              <a:pPr>
                <a:lnSpc>
                  <a:spcPct val="70000"/>
                </a:lnSpc>
              </a:pPr>
              <a:endParaRPr b="0" lang="en-US" sz="7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DOCKER, </a:t>
              </a:r>
              <a:endParaRPr b="0" lang="en-US" sz="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LXC …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904" name="CustomShape 21"/>
            <p:cNvSpPr/>
            <p:nvPr/>
          </p:nvSpPr>
          <p:spPr>
            <a:xfrm>
              <a:off x="6851880" y="2869200"/>
              <a:ext cx="1142280" cy="51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7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SERVICES</a:t>
              </a:r>
              <a:endParaRPr b="0" lang="en-US" sz="700" spc="-1" strike="noStrike">
                <a:latin typeface="Arial"/>
              </a:endParaRPr>
            </a:p>
            <a:p>
              <a:pPr>
                <a:lnSpc>
                  <a:spcPct val="70000"/>
                </a:lnSpc>
              </a:pPr>
              <a:endParaRPr b="0" lang="en-US" sz="700" spc="-1" strike="noStrike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DATABASES, </a:t>
              </a:r>
              <a:endParaRPr b="0" lang="en-US" sz="600" spc="-1" strike="noStrike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LOGGING,</a:t>
              </a:r>
              <a:br/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SOURCE CONTROL </a:t>
              </a:r>
              <a:br/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MANAGEMENT…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905" name="CustomShape 22"/>
            <p:cNvSpPr/>
            <p:nvPr/>
          </p:nvSpPr>
          <p:spPr>
            <a:xfrm>
              <a:off x="2850480" y="2359080"/>
              <a:ext cx="5040720" cy="33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TRANSPORT</a:t>
              </a:r>
              <a:br/>
              <a:br/>
              <a:r>
                <a:rPr b="1" lang="en-US" sz="6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SSH, WINRM, ETC.  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906" name="CustomShape 23"/>
            <p:cNvSpPr/>
            <p:nvPr/>
          </p:nvSpPr>
          <p:spPr>
            <a:xfrm>
              <a:off x="2646000" y="2386080"/>
              <a:ext cx="360" cy="11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87878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24"/>
            <p:cNvSpPr/>
            <p:nvPr/>
          </p:nvSpPr>
          <p:spPr>
            <a:xfrm>
              <a:off x="2640960" y="2502000"/>
              <a:ext cx="218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87878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25"/>
            <p:cNvSpPr/>
            <p:nvPr/>
          </p:nvSpPr>
          <p:spPr>
            <a:xfrm>
              <a:off x="7882920" y="2383920"/>
              <a:ext cx="360" cy="11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87878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26"/>
            <p:cNvSpPr/>
            <p:nvPr/>
          </p:nvSpPr>
          <p:spPr>
            <a:xfrm>
              <a:off x="5919840" y="2499840"/>
              <a:ext cx="1971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87878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CustomShape 27"/>
            <p:cNvSpPr/>
            <p:nvPr/>
          </p:nvSpPr>
          <p:spPr>
            <a:xfrm>
              <a:off x="1815120" y="2929680"/>
              <a:ext cx="1019520" cy="382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AUTOMATE</a:t>
              </a:r>
              <a:br/>
              <a:r>
                <a:rPr b="1" lang="en-US" sz="9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YOUR ENTERPRISE</a:t>
              </a:r>
              <a:endParaRPr b="0" lang="en-US" sz="900" spc="-1" strike="noStrike">
                <a:latin typeface="Arial"/>
              </a:endParaRPr>
            </a:p>
          </p:txBody>
        </p:sp>
        <p:grpSp>
          <p:nvGrpSpPr>
            <p:cNvPr id="911" name="Group 28"/>
            <p:cNvGrpSpPr/>
            <p:nvPr/>
          </p:nvGrpSpPr>
          <p:grpSpPr>
            <a:xfrm>
              <a:off x="886320" y="475560"/>
              <a:ext cx="712440" cy="541800"/>
              <a:chOff x="886320" y="475560"/>
              <a:chExt cx="712440" cy="541800"/>
            </a:xfrm>
          </p:grpSpPr>
          <p:pic>
            <p:nvPicPr>
              <p:cNvPr id="912" name="Google Shape;955;p157" descr="DevOps-Team.eps"/>
              <p:cNvPicPr/>
              <p:nvPr/>
            </p:nvPicPr>
            <p:blipFill>
              <a:blip r:embed="rId2"/>
              <a:stretch/>
            </p:blipFill>
            <p:spPr>
              <a:xfrm>
                <a:off x="962640" y="475560"/>
                <a:ext cx="556920" cy="379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13" name="CustomShape 29"/>
              <p:cNvSpPr/>
              <p:nvPr/>
            </p:nvSpPr>
            <p:spPr>
              <a:xfrm>
                <a:off x="886320" y="855360"/>
                <a:ext cx="712440" cy="16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800" spc="-1" strike="noStrike">
                    <a:solidFill>
                      <a:srgbClr val="414e55"/>
                    </a:solidFill>
                    <a:latin typeface="Open Sans"/>
                    <a:ea typeface="Open Sans"/>
                  </a:rPr>
                  <a:t>ADMINS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sp>
          <p:nvSpPr>
            <p:cNvPr id="914" name="CustomShape 30"/>
            <p:cNvSpPr/>
            <p:nvPr/>
          </p:nvSpPr>
          <p:spPr>
            <a:xfrm>
              <a:off x="5462640" y="526680"/>
              <a:ext cx="1883160" cy="173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ANSIBLE CLI &amp; CI SYSTEMS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915" name="CustomShape 31"/>
            <p:cNvSpPr/>
            <p:nvPr/>
          </p:nvSpPr>
          <p:spPr>
            <a:xfrm>
              <a:off x="2059200" y="753480"/>
              <a:ext cx="141660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ANSIBLE PLAYBOOKS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916" name="CustomShape 32"/>
            <p:cNvSpPr/>
            <p:nvPr/>
          </p:nvSpPr>
          <p:spPr>
            <a:xfrm>
              <a:off x="2646000" y="456120"/>
              <a:ext cx="946080" cy="231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…</a:t>
              </a:r>
              <a:r>
                <a:rPr b="1" lang="en-US" sz="1400" spc="-1" strike="noStrike">
                  <a:solidFill>
                    <a:srgbClr val="909090"/>
                  </a:solidFill>
                  <a:latin typeface="Open Sans"/>
                  <a:ea typeface="Open Sans"/>
                </a:rPr>
                <a:t>.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917" name="CustomShape 33"/>
            <p:cNvSpPr/>
            <p:nvPr/>
          </p:nvSpPr>
          <p:spPr>
            <a:xfrm>
              <a:off x="1507320" y="1382760"/>
              <a:ext cx="258120" cy="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71768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34"/>
            <p:cNvSpPr/>
            <p:nvPr/>
          </p:nvSpPr>
          <p:spPr>
            <a:xfrm flipH="1" rot="10800000">
              <a:off x="1520280" y="644760"/>
              <a:ext cx="516240" cy="5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71768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35"/>
            <p:cNvSpPr/>
            <p:nvPr/>
          </p:nvSpPr>
          <p:spPr>
            <a:xfrm>
              <a:off x="3598200" y="609120"/>
              <a:ext cx="1460160" cy="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71768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20" name="Google Shape;963;p157" descr="cli.eps"/>
            <p:cNvPicPr/>
            <p:nvPr/>
          </p:nvPicPr>
          <p:blipFill>
            <a:blip r:embed="rId3"/>
            <a:stretch/>
          </p:blipFill>
          <p:spPr>
            <a:xfrm>
              <a:off x="5080320" y="427680"/>
              <a:ext cx="317520" cy="295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1" name="CustomShape 36"/>
            <p:cNvSpPr/>
            <p:nvPr/>
          </p:nvSpPr>
          <p:spPr>
            <a:xfrm>
              <a:off x="5236920" y="719640"/>
              <a:ext cx="360" cy="1033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71768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37"/>
            <p:cNvSpPr/>
            <p:nvPr/>
          </p:nvSpPr>
          <p:spPr>
            <a:xfrm>
              <a:off x="1804320" y="981720"/>
              <a:ext cx="6138720" cy="608400"/>
            </a:xfrm>
            <a:prstGeom prst="rect">
              <a:avLst/>
            </a:prstGeom>
            <a:solidFill>
              <a:srgbClr val="fc3e3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38"/>
            <p:cNvSpPr/>
            <p:nvPr/>
          </p:nvSpPr>
          <p:spPr>
            <a:xfrm>
              <a:off x="1801080" y="1093320"/>
              <a:ext cx="1019520" cy="301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ANSIBLE</a:t>
              </a:r>
              <a:br/>
              <a:r>
                <a:rPr b="1" lang="en-US" sz="10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TOWER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924" name="CustomShape 39"/>
            <p:cNvSpPr/>
            <p:nvPr/>
          </p:nvSpPr>
          <p:spPr>
            <a:xfrm>
              <a:off x="2855880" y="1353960"/>
              <a:ext cx="2505960" cy="2012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40"/>
            <p:cNvSpPr/>
            <p:nvPr/>
          </p:nvSpPr>
          <p:spPr>
            <a:xfrm>
              <a:off x="2927160" y="1372320"/>
              <a:ext cx="225180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fc3e3f"/>
                  </a:solidFill>
                  <a:latin typeface="Open Sans"/>
                  <a:ea typeface="Open Sans"/>
                </a:rPr>
                <a:t>SIMPLE USER INTERFACE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926" name="CustomShape 41"/>
            <p:cNvSpPr/>
            <p:nvPr/>
          </p:nvSpPr>
          <p:spPr>
            <a:xfrm>
              <a:off x="5410080" y="1353960"/>
              <a:ext cx="2505960" cy="2012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42"/>
            <p:cNvSpPr/>
            <p:nvPr/>
          </p:nvSpPr>
          <p:spPr>
            <a:xfrm>
              <a:off x="5481000" y="1372320"/>
              <a:ext cx="2251800" cy="16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800" spc="-1" strike="noStrike">
                  <a:solidFill>
                    <a:srgbClr val="fc3e3f"/>
                  </a:solidFill>
                  <a:latin typeface="Open Sans"/>
                  <a:ea typeface="Open Sans"/>
                </a:rPr>
                <a:t>TOWER API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928" name="CustomShape 43"/>
            <p:cNvSpPr/>
            <p:nvPr/>
          </p:nvSpPr>
          <p:spPr>
            <a:xfrm>
              <a:off x="2855880" y="1040760"/>
              <a:ext cx="1635120" cy="264600"/>
            </a:xfrm>
            <a:prstGeom prst="rect">
              <a:avLst/>
            </a:prstGeom>
            <a:solidFill>
              <a:srgbClr val="9a020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44"/>
            <p:cNvSpPr/>
            <p:nvPr/>
          </p:nvSpPr>
          <p:spPr>
            <a:xfrm>
              <a:off x="2853360" y="1028880"/>
              <a:ext cx="1635120" cy="231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ROLE-BASED</a:t>
              </a:r>
              <a:br/>
              <a:r>
                <a:rPr b="1" lang="en-US" sz="7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ACCESS CONTROL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930" name="CustomShape 45"/>
            <p:cNvSpPr/>
            <p:nvPr/>
          </p:nvSpPr>
          <p:spPr>
            <a:xfrm>
              <a:off x="4538520" y="1040760"/>
              <a:ext cx="1627920" cy="264600"/>
            </a:xfrm>
            <a:prstGeom prst="rect">
              <a:avLst/>
            </a:prstGeom>
            <a:solidFill>
              <a:srgbClr val="9a020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46"/>
            <p:cNvSpPr/>
            <p:nvPr/>
          </p:nvSpPr>
          <p:spPr>
            <a:xfrm>
              <a:off x="4536000" y="1028880"/>
              <a:ext cx="1627920" cy="231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KNOWLEDGE</a:t>
              </a:r>
              <a:br/>
              <a:r>
                <a:rPr b="1" lang="en-US" sz="7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&amp; VISIBILITY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932" name="CustomShape 47"/>
            <p:cNvSpPr/>
            <p:nvPr/>
          </p:nvSpPr>
          <p:spPr>
            <a:xfrm>
              <a:off x="6210360" y="1039320"/>
              <a:ext cx="1680480" cy="264600"/>
            </a:xfrm>
            <a:prstGeom prst="rect">
              <a:avLst/>
            </a:prstGeom>
            <a:solidFill>
              <a:srgbClr val="9a020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48"/>
            <p:cNvSpPr/>
            <p:nvPr/>
          </p:nvSpPr>
          <p:spPr>
            <a:xfrm>
              <a:off x="6207480" y="1027440"/>
              <a:ext cx="1680480" cy="231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SCHEDULED &amp;</a:t>
              </a:r>
              <a:br/>
              <a:r>
                <a:rPr b="1" lang="en-US" sz="700" spc="-1" strike="noStrike">
                  <a:solidFill>
                    <a:srgbClr val="ffffff"/>
                  </a:solidFill>
                  <a:latin typeface="Open Sans"/>
                  <a:ea typeface="Open Sans"/>
                </a:rPr>
                <a:t>CENTRALIZED JOBS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934" name="CustomShape 49"/>
            <p:cNvSpPr/>
            <p:nvPr/>
          </p:nvSpPr>
          <p:spPr>
            <a:xfrm>
              <a:off x="3926520" y="2847240"/>
              <a:ext cx="360" cy="73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8d8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50"/>
            <p:cNvSpPr/>
            <p:nvPr/>
          </p:nvSpPr>
          <p:spPr>
            <a:xfrm>
              <a:off x="4850280" y="2847240"/>
              <a:ext cx="360" cy="73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8d8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51"/>
            <p:cNvSpPr/>
            <p:nvPr/>
          </p:nvSpPr>
          <p:spPr>
            <a:xfrm>
              <a:off x="5774040" y="2847240"/>
              <a:ext cx="360" cy="73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8d8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52"/>
            <p:cNvSpPr/>
            <p:nvPr/>
          </p:nvSpPr>
          <p:spPr>
            <a:xfrm>
              <a:off x="6698160" y="2855880"/>
              <a:ext cx="360" cy="73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8d8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53"/>
            <p:cNvSpPr/>
            <p:nvPr/>
          </p:nvSpPr>
          <p:spPr>
            <a:xfrm>
              <a:off x="1249920" y="1809000"/>
              <a:ext cx="360" cy="2088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71768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CustomShape 54"/>
            <p:cNvSpPr/>
            <p:nvPr/>
          </p:nvSpPr>
          <p:spPr>
            <a:xfrm flipH="1" rot="10800000">
              <a:off x="1249560" y="3891960"/>
              <a:ext cx="50436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71768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CustomShape 55"/>
            <p:cNvSpPr/>
            <p:nvPr/>
          </p:nvSpPr>
          <p:spPr>
            <a:xfrm>
              <a:off x="1249920" y="1020240"/>
              <a:ext cx="360" cy="12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71768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CustomShape 56"/>
            <p:cNvSpPr/>
            <p:nvPr/>
          </p:nvSpPr>
          <p:spPr>
            <a:xfrm>
              <a:off x="3444480" y="4298760"/>
              <a:ext cx="1142280" cy="23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CONFIGURATION</a:t>
              </a:r>
              <a:endParaRPr b="0" lang="en-US" sz="7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MANAGEMENT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942" name="CustomShape 57"/>
            <p:cNvSpPr/>
            <p:nvPr/>
          </p:nvSpPr>
          <p:spPr>
            <a:xfrm>
              <a:off x="4488120" y="4298760"/>
              <a:ext cx="817920" cy="23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APP </a:t>
              </a:r>
              <a:br/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DEPLOYMENT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943" name="CustomShape 58"/>
            <p:cNvSpPr/>
            <p:nvPr/>
          </p:nvSpPr>
          <p:spPr>
            <a:xfrm>
              <a:off x="5295240" y="4298760"/>
              <a:ext cx="875880" cy="23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CONTINUOUS</a:t>
              </a:r>
              <a:br/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DELIVERY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944" name="CustomShape 59"/>
            <p:cNvSpPr/>
            <p:nvPr/>
          </p:nvSpPr>
          <p:spPr>
            <a:xfrm>
              <a:off x="6246720" y="4298760"/>
              <a:ext cx="817920" cy="23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SECURITY &amp;</a:t>
              </a:r>
              <a:br/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COMPLIANCE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945" name="CustomShape 60"/>
            <p:cNvSpPr/>
            <p:nvPr/>
          </p:nvSpPr>
          <p:spPr>
            <a:xfrm>
              <a:off x="7077600" y="4339080"/>
              <a:ext cx="946080" cy="1501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ORCHESTRATION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946" name="CustomShape 61"/>
            <p:cNvSpPr/>
            <p:nvPr/>
          </p:nvSpPr>
          <p:spPr>
            <a:xfrm>
              <a:off x="2644920" y="4339080"/>
              <a:ext cx="875880" cy="1501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414e55"/>
                  </a:solidFill>
                  <a:latin typeface="Open Sans"/>
                  <a:ea typeface="Open Sans"/>
                </a:rPr>
                <a:t>PROVISIONING</a:t>
              </a:r>
              <a:endParaRPr b="0" lang="en-US" sz="700" spc="-1" strike="noStrike">
                <a:latin typeface="Arial"/>
              </a:endParaRPr>
            </a:p>
          </p:txBody>
        </p:sp>
        <p:pic>
          <p:nvPicPr>
            <p:cNvPr id="947" name="Google Shape;990;p157" descr="check-list.eps"/>
            <p:cNvPicPr/>
            <p:nvPr/>
          </p:nvPicPr>
          <p:blipFill>
            <a:blip r:embed="rId4"/>
            <a:stretch/>
          </p:blipFill>
          <p:spPr>
            <a:xfrm>
              <a:off x="2930040" y="3905640"/>
              <a:ext cx="300960" cy="369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8" name="Google Shape;991;p157" descr="two-gears.eps"/>
            <p:cNvPicPr/>
            <p:nvPr/>
          </p:nvPicPr>
          <p:blipFill>
            <a:blip r:embed="rId5"/>
            <a:stretch/>
          </p:blipFill>
          <p:spPr>
            <a:xfrm>
              <a:off x="3796200" y="3884760"/>
              <a:ext cx="341280" cy="340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9" name="Google Shape;992;p157" descr="spider.eps"/>
            <p:cNvPicPr/>
            <p:nvPr/>
          </p:nvPicPr>
          <p:blipFill>
            <a:blip r:embed="rId6"/>
            <a:stretch/>
          </p:blipFill>
          <p:spPr>
            <a:xfrm>
              <a:off x="4702680" y="3863880"/>
              <a:ext cx="411840" cy="361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0" name="Google Shape;993;p157" descr="dashboard.eps"/>
            <p:cNvPicPr/>
            <p:nvPr/>
          </p:nvPicPr>
          <p:blipFill>
            <a:blip r:embed="rId7"/>
            <a:stretch/>
          </p:blipFill>
          <p:spPr>
            <a:xfrm>
              <a:off x="5527440" y="3890880"/>
              <a:ext cx="462600" cy="28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1" name="Google Shape;994;p157" descr="lock-grey.eps"/>
            <p:cNvPicPr/>
            <p:nvPr/>
          </p:nvPicPr>
          <p:blipFill>
            <a:blip r:embed="rId8"/>
            <a:stretch/>
          </p:blipFill>
          <p:spPr>
            <a:xfrm>
              <a:off x="6555240" y="3892680"/>
              <a:ext cx="241920" cy="315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2" name="Google Shape;995;p157" descr="controls.eps"/>
            <p:cNvPicPr/>
            <p:nvPr/>
          </p:nvPicPr>
          <p:blipFill>
            <a:blip r:embed="rId9"/>
            <a:stretch/>
          </p:blipFill>
          <p:spPr>
            <a:xfrm>
              <a:off x="7362360" y="3973680"/>
              <a:ext cx="274680" cy="274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3" name="Google Shape;996;p157" descr=""/>
            <p:cNvPicPr/>
            <p:nvPr/>
          </p:nvPicPr>
          <p:blipFill>
            <a:blip r:embed="rId10"/>
            <a:stretch/>
          </p:blipFill>
          <p:spPr>
            <a:xfrm>
              <a:off x="2005920" y="378000"/>
              <a:ext cx="418680" cy="418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4" name="Google Shape;997;p157" descr=""/>
            <p:cNvPicPr/>
            <p:nvPr/>
          </p:nvPicPr>
          <p:blipFill>
            <a:blip r:embed="rId11"/>
            <a:stretch/>
          </p:blipFill>
          <p:spPr>
            <a:xfrm>
              <a:off x="2330640" y="378000"/>
              <a:ext cx="418680" cy="418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5" name="Google Shape;998;p157" descr=""/>
            <p:cNvPicPr/>
            <p:nvPr/>
          </p:nvPicPr>
          <p:blipFill>
            <a:blip r:embed="rId12"/>
            <a:stretch/>
          </p:blipFill>
          <p:spPr>
            <a:xfrm>
              <a:off x="2656800" y="378000"/>
              <a:ext cx="418680" cy="418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6" name="Google Shape;999;p157" descr=""/>
            <p:cNvPicPr/>
            <p:nvPr/>
          </p:nvPicPr>
          <p:blipFill>
            <a:blip r:embed="rId13"/>
            <a:stretch/>
          </p:blipFill>
          <p:spPr>
            <a:xfrm>
              <a:off x="3174840" y="378000"/>
              <a:ext cx="418680" cy="4186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356400" y="2131200"/>
            <a:ext cx="310644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  <a:spcAft>
                <a:spcPts val="1500"/>
              </a:spcAft>
            </a:pPr>
            <a:r>
              <a:rPr b="1" lang="en-US" sz="1200" spc="-1" strike="noStrike">
                <a:solidFill>
                  <a:srgbClr val="cc0000"/>
                </a:solidFill>
                <a:latin typeface="Open Sans"/>
                <a:ea typeface="Open Sans"/>
              </a:rPr>
              <a:t>JOB STATUS UPDATE</a:t>
            </a:r>
            <a:br/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Heads-up NOC-style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automation dashboard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displays everything going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on in your Ansible environment.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958" name="Google Shape;1005;p158" descr=""/>
          <p:cNvPicPr/>
          <p:nvPr/>
        </p:nvPicPr>
        <p:blipFill>
          <a:blip r:embed="rId1"/>
          <a:stretch/>
        </p:blipFill>
        <p:spPr>
          <a:xfrm>
            <a:off x="3354840" y="1583280"/>
            <a:ext cx="5090400" cy="226620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959" name="CustomShape 2"/>
          <p:cNvSpPr/>
          <p:nvPr/>
        </p:nvSpPr>
        <p:spPr>
          <a:xfrm>
            <a:off x="349560" y="117720"/>
            <a:ext cx="4889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cc0000"/>
                </a:solidFill>
                <a:latin typeface="Open Sans"/>
                <a:ea typeface="Open Sans"/>
              </a:rPr>
              <a:t>ANSIBLE TOWER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TextShape 1"/>
          <p:cNvSpPr txBox="1"/>
          <p:nvPr/>
        </p:nvSpPr>
        <p:spPr>
          <a:xfrm>
            <a:off x="826560" y="1660680"/>
            <a:ext cx="7490520" cy="18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Proxima Nova"/>
                <a:ea typeface="Proxima Nova"/>
              </a:rPr>
              <a:t>Digital Transformation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1011;p159" descr=""/>
          <p:cNvPicPr/>
          <p:nvPr/>
        </p:nvPicPr>
        <p:blipFill>
          <a:blip r:embed="rId1"/>
          <a:stretch/>
        </p:blipFill>
        <p:spPr>
          <a:xfrm>
            <a:off x="448560" y="1472040"/>
            <a:ext cx="4908600" cy="214812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961" name="CustomShape 1"/>
          <p:cNvSpPr/>
          <p:nvPr/>
        </p:nvSpPr>
        <p:spPr>
          <a:xfrm>
            <a:off x="5757120" y="2131200"/>
            <a:ext cx="291312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cc0000"/>
                </a:solidFill>
                <a:latin typeface="Open Sans"/>
                <a:ea typeface="Open Sans"/>
              </a:rPr>
              <a:t>ACTIVITY STREAM</a:t>
            </a:r>
            <a:br/>
            <a:br/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Securely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stores every Job that runs, and enables you to view them later, or export details through Tower’s API.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962" name="CustomShape 2"/>
          <p:cNvSpPr/>
          <p:nvPr/>
        </p:nvSpPr>
        <p:spPr>
          <a:xfrm>
            <a:off x="349560" y="117720"/>
            <a:ext cx="4889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cc0000"/>
                </a:solidFill>
                <a:latin typeface="Open Sans"/>
                <a:ea typeface="Open Sans"/>
              </a:rPr>
              <a:t>ANSIBLE TOWER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CustomShape 1"/>
          <p:cNvSpPr/>
          <p:nvPr/>
        </p:nvSpPr>
        <p:spPr>
          <a:xfrm>
            <a:off x="378360" y="2084400"/>
            <a:ext cx="342792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cc0000"/>
                </a:solidFill>
                <a:latin typeface="Open Sans"/>
                <a:ea typeface="Open Sans"/>
              </a:rPr>
              <a:t>MULTI-PLAYBOOK WORKFLOWS</a:t>
            </a:r>
            <a:br/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Tower’s multi-Playbook workflows chains any number of Playbooks together to create a single workflow. Different Jobs can be run depending on success or failure of the prior Playbook.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pic>
        <p:nvPicPr>
          <p:cNvPr id="964" name="Google Shape;1019;p160" descr=""/>
          <p:cNvPicPr/>
          <p:nvPr/>
        </p:nvPicPr>
        <p:blipFill>
          <a:blip r:embed="rId1"/>
          <a:srcRect l="0" t="0" r="0" b="14145"/>
          <a:stretch/>
        </p:blipFill>
        <p:spPr>
          <a:xfrm>
            <a:off x="4226040" y="1485000"/>
            <a:ext cx="4325400" cy="217296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965" name="CustomShape 2"/>
          <p:cNvSpPr/>
          <p:nvPr/>
        </p:nvSpPr>
        <p:spPr>
          <a:xfrm>
            <a:off x="349560" y="117720"/>
            <a:ext cx="4889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cc0000"/>
                </a:solidFill>
                <a:latin typeface="Open Sans"/>
                <a:ea typeface="Open Sans"/>
              </a:rPr>
              <a:t>ANSIBLE TOWER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CustomShape 1"/>
          <p:cNvSpPr/>
          <p:nvPr/>
        </p:nvSpPr>
        <p:spPr>
          <a:xfrm>
            <a:off x="349560" y="1212840"/>
            <a:ext cx="3347280" cy="271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cc0000"/>
                </a:solidFill>
                <a:latin typeface="Open Sans"/>
                <a:ea typeface="Open Sans"/>
              </a:rPr>
              <a:t>MANAGE AND TRACK YOUR INVENTORY</a:t>
            </a:r>
            <a:br/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Tower’s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inventory syncing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 and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provisioning callbacks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allow nodes to request configuration on demand, enabling autoscaling.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r>
              <a:rPr b="1" lang="en-US" sz="1200" spc="-1" strike="noStrike">
                <a:solidFill>
                  <a:srgbClr val="cc0000"/>
                </a:solidFill>
                <a:latin typeface="Open Sans"/>
                <a:ea typeface="Open Sans"/>
              </a:rPr>
              <a:t>NEW!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Smart Inventories allow you to organize and automate hosts across all your providers based on a powerful host fact query engine.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r>
              <a:rPr b="1" lang="en-US" sz="1200" spc="-1" strike="noStrike">
                <a:solidFill>
                  <a:srgbClr val="cc0000"/>
                </a:solidFill>
                <a:latin typeface="Open Sans"/>
                <a:ea typeface="Open Sans"/>
              </a:rPr>
              <a:t>NEW! 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See alerts from Red Hat Insights directly from Tower, and use Insights-provided Playbook Remediation to fix issues in your infrastructure.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967" name="Google Shape;1026;p161" descr=""/>
          <p:cNvPicPr/>
          <p:nvPr/>
        </p:nvPicPr>
        <p:blipFill>
          <a:blip r:embed="rId1"/>
          <a:stretch/>
        </p:blipFill>
        <p:spPr>
          <a:xfrm>
            <a:off x="3989880" y="1160280"/>
            <a:ext cx="4498920" cy="282240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968" name="CustomShape 2"/>
          <p:cNvSpPr/>
          <p:nvPr/>
        </p:nvSpPr>
        <p:spPr>
          <a:xfrm>
            <a:off x="349560" y="117720"/>
            <a:ext cx="4889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cc0000"/>
                </a:solidFill>
                <a:latin typeface="Open Sans"/>
                <a:ea typeface="Open Sans"/>
              </a:rPr>
              <a:t>ANSIBLE TOWER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1032;p162" descr=""/>
          <p:cNvPicPr/>
          <p:nvPr/>
        </p:nvPicPr>
        <p:blipFill>
          <a:blip r:embed="rId1"/>
          <a:stretch/>
        </p:blipFill>
        <p:spPr>
          <a:xfrm>
            <a:off x="410400" y="1158120"/>
            <a:ext cx="4489920" cy="282708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970" name="CustomShape 1"/>
          <p:cNvSpPr/>
          <p:nvPr/>
        </p:nvSpPr>
        <p:spPr>
          <a:xfrm>
            <a:off x="5246280" y="2131200"/>
            <a:ext cx="346104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cc0000"/>
                </a:solidFill>
                <a:latin typeface="Open Sans"/>
                <a:ea typeface="Open Sans"/>
              </a:rPr>
              <a:t>SCHEDULE JOBS</a:t>
            </a:r>
            <a:br/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Enables you to schedule any Job now,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later, or forever.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971" name="CustomShape 2"/>
          <p:cNvSpPr/>
          <p:nvPr/>
        </p:nvSpPr>
        <p:spPr>
          <a:xfrm>
            <a:off x="349560" y="117720"/>
            <a:ext cx="4889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cc0000"/>
                </a:solidFill>
                <a:latin typeface="Open Sans"/>
                <a:ea typeface="Open Sans"/>
              </a:rPr>
              <a:t>ANSIBLE TOWER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1039;p163" descr=""/>
          <p:cNvPicPr/>
          <p:nvPr/>
        </p:nvPicPr>
        <p:blipFill>
          <a:blip r:embed="rId1"/>
          <a:stretch/>
        </p:blipFill>
        <p:spPr>
          <a:xfrm>
            <a:off x="572760" y="1422360"/>
            <a:ext cx="4473360" cy="2298240"/>
          </a:xfrm>
          <a:prstGeom prst="rect">
            <a:avLst/>
          </a:prstGeom>
          <a:ln w="38160">
            <a:solidFill>
              <a:srgbClr val="efefef"/>
            </a:solidFill>
            <a:round/>
          </a:ln>
        </p:spPr>
      </p:pic>
      <p:sp>
        <p:nvSpPr>
          <p:cNvPr id="973" name="CustomShape 1"/>
          <p:cNvSpPr/>
          <p:nvPr/>
        </p:nvSpPr>
        <p:spPr>
          <a:xfrm>
            <a:off x="5393160" y="1904400"/>
            <a:ext cx="3431520" cy="133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</a:pPr>
            <a:r>
              <a:rPr b="1" lang="en-US" sz="1200" spc="-1" strike="noStrike">
                <a:solidFill>
                  <a:srgbClr val="cc0000"/>
                </a:solidFill>
                <a:latin typeface="Open Sans"/>
                <a:ea typeface="Open Sans"/>
              </a:rPr>
              <a:t>SELF-SERVICE IT</a:t>
            </a:r>
            <a:br/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Tower lets you launch Playbooks with just a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single click. It can prompt you for variables,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let you choose from available secure credentials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and monitor the resulting deployments.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974" name="CustomShape 2"/>
          <p:cNvSpPr/>
          <p:nvPr/>
        </p:nvSpPr>
        <p:spPr>
          <a:xfrm>
            <a:off x="349560" y="117720"/>
            <a:ext cx="4889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cc0000"/>
                </a:solidFill>
                <a:latin typeface="Open Sans"/>
                <a:ea typeface="Open Sans"/>
              </a:rPr>
              <a:t>ANSIBLE TOWER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ustomShape 1"/>
          <p:cNvSpPr/>
          <p:nvPr/>
        </p:nvSpPr>
        <p:spPr>
          <a:xfrm>
            <a:off x="384480" y="2131200"/>
            <a:ext cx="304956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15000"/>
              </a:lnSpc>
              <a:spcAft>
                <a:spcPts val="1500"/>
              </a:spcAft>
            </a:pPr>
            <a:r>
              <a:rPr b="1" lang="en-US" sz="1200" spc="-1" strike="noStrike">
                <a:solidFill>
                  <a:srgbClr val="cc0000"/>
                </a:solidFill>
                <a:latin typeface="Open Sans"/>
                <a:ea typeface="Open Sans"/>
              </a:rPr>
              <a:t>INTEGRATED NOTIFICATIONS</a:t>
            </a:r>
            <a:br/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Stay informed of your automation status </a:t>
            </a:r>
            <a:br/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via </a:t>
            </a:r>
            <a:r>
              <a:rPr b="1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integrated notifications</a:t>
            </a:r>
            <a:r>
              <a:rPr b="0" lang="en-US" sz="1100" spc="-1" strike="noStrike">
                <a:solidFill>
                  <a:srgbClr val="545860"/>
                </a:solidFill>
                <a:latin typeface="Open Sans"/>
                <a:ea typeface="Open Sans"/>
              </a:rPr>
              <a:t>. Connect Slack, Hipchat, SMS, email and more.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976" name="Google Shape;1047;p164" descr=""/>
          <p:cNvPicPr/>
          <p:nvPr/>
        </p:nvPicPr>
        <p:blipFill>
          <a:blip r:embed="rId1"/>
          <a:srcRect l="0" t="2497" r="1672" b="0"/>
          <a:stretch/>
        </p:blipFill>
        <p:spPr>
          <a:xfrm>
            <a:off x="4092840" y="1642320"/>
            <a:ext cx="4395960" cy="2400840"/>
          </a:xfrm>
          <a:prstGeom prst="rect">
            <a:avLst/>
          </a:prstGeom>
          <a:ln w="38160">
            <a:solidFill>
              <a:srgbClr val="f3f3f3"/>
            </a:solidFill>
            <a:round/>
          </a:ln>
        </p:spPr>
      </p:pic>
      <p:sp>
        <p:nvSpPr>
          <p:cNvPr id="977" name="CustomShape 2"/>
          <p:cNvSpPr/>
          <p:nvPr/>
        </p:nvSpPr>
        <p:spPr>
          <a:xfrm>
            <a:off x="349560" y="117720"/>
            <a:ext cx="4889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cc0000"/>
                </a:solidFill>
                <a:latin typeface="Open Sans"/>
                <a:ea typeface="Open Sans"/>
              </a:rPr>
              <a:t>ANSIBLE TOWER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ustomShape 1"/>
          <p:cNvSpPr/>
          <p:nvPr/>
        </p:nvSpPr>
        <p:spPr>
          <a:xfrm>
            <a:off x="0" y="1695600"/>
            <a:ext cx="914364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Open Sans"/>
                <a:ea typeface="Open Sans"/>
              </a:rPr>
              <a:t>AUTOMATION IS FOR HUMANS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TextShape 1"/>
          <p:cNvSpPr txBox="1"/>
          <p:nvPr/>
        </p:nvSpPr>
        <p:spPr>
          <a:xfrm>
            <a:off x="1786320" y="1895040"/>
            <a:ext cx="5938560" cy="1214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Proxima Nova"/>
                <a:ea typeface="Proxima Nova"/>
              </a:rPr>
              <a:t>THANK YOU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TextShape 2"/>
          <p:cNvSpPr txBox="1"/>
          <p:nvPr/>
        </p:nvSpPr>
        <p:spPr>
          <a:xfrm>
            <a:off x="2276640" y="3264840"/>
            <a:ext cx="2378520" cy="30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Proxima Nova"/>
                <a:ea typeface="Proxima Nova"/>
              </a:rPr>
              <a:t>plus.google.com/+RedHat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1" name="TextShape 3"/>
          <p:cNvSpPr txBox="1"/>
          <p:nvPr/>
        </p:nvSpPr>
        <p:spPr>
          <a:xfrm>
            <a:off x="2276640" y="3732480"/>
            <a:ext cx="2378520" cy="30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Proxima Nova"/>
                <a:ea typeface="Proxima Nova"/>
              </a:rPr>
              <a:t>linkedin.com/company/red-hat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2" name="TextShape 4"/>
          <p:cNvSpPr txBox="1"/>
          <p:nvPr/>
        </p:nvSpPr>
        <p:spPr>
          <a:xfrm>
            <a:off x="2276640" y="4196880"/>
            <a:ext cx="2378520" cy="30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Proxima Nova"/>
                <a:ea typeface="Proxima Nova"/>
              </a:rPr>
              <a:t>youtube.com/user/RedHatVideos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3" name="TextShape 5"/>
          <p:cNvSpPr txBox="1"/>
          <p:nvPr/>
        </p:nvSpPr>
        <p:spPr>
          <a:xfrm>
            <a:off x="5069160" y="3264840"/>
            <a:ext cx="2378520" cy="30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Proxima Nova"/>
                <a:ea typeface="Proxima Nova"/>
              </a:rPr>
              <a:t>facebook.com/redhatinc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4" name="TextShape 6"/>
          <p:cNvSpPr txBox="1"/>
          <p:nvPr/>
        </p:nvSpPr>
        <p:spPr>
          <a:xfrm>
            <a:off x="5069160" y="3732480"/>
            <a:ext cx="2378520" cy="30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Proxima Nova"/>
                <a:ea typeface="Proxima Nova"/>
              </a:rPr>
              <a:t>twitter.com/RedHatNews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Shape 1"/>
          <p:cNvSpPr txBox="1"/>
          <p:nvPr/>
        </p:nvSpPr>
        <p:spPr>
          <a:xfrm>
            <a:off x="826560" y="1660680"/>
            <a:ext cx="7490520" cy="18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Proxima Nova"/>
                <a:ea typeface="Proxima Nova"/>
              </a:rPr>
              <a:t>Obstacles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extShape 1"/>
          <p:cNvSpPr txBox="1"/>
          <p:nvPr/>
        </p:nvSpPr>
        <p:spPr>
          <a:xfrm>
            <a:off x="826560" y="1660680"/>
            <a:ext cx="7490520" cy="18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Proxima Nova"/>
                <a:ea typeface="Proxima Nova"/>
              </a:rPr>
              <a:t>Complexity Kills Productivity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xtShape 1"/>
          <p:cNvSpPr txBox="1"/>
          <p:nvPr/>
        </p:nvSpPr>
        <p:spPr>
          <a:xfrm>
            <a:off x="103320" y="4734000"/>
            <a:ext cx="36036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F9C24F9-AEF8-4C9E-A499-099D6A955172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707" name="TextShape 2"/>
          <p:cNvSpPr txBox="1"/>
          <p:nvPr/>
        </p:nvSpPr>
        <p:spPr>
          <a:xfrm>
            <a:off x="2015640" y="3689280"/>
            <a:ext cx="1636200" cy="840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Quality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TextShape 3"/>
          <p:cNvSpPr txBox="1"/>
          <p:nvPr/>
        </p:nvSpPr>
        <p:spPr>
          <a:xfrm>
            <a:off x="3753720" y="3689280"/>
            <a:ext cx="1636200" cy="840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Speed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TextShape 4"/>
          <p:cNvSpPr txBox="1"/>
          <p:nvPr/>
        </p:nvSpPr>
        <p:spPr>
          <a:xfrm>
            <a:off x="5492160" y="3689280"/>
            <a:ext cx="1636200" cy="840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Agility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TextShape 5"/>
          <p:cNvSpPr txBox="1"/>
          <p:nvPr/>
        </p:nvSpPr>
        <p:spPr>
          <a:xfrm>
            <a:off x="826560" y="0"/>
            <a:ext cx="7490520" cy="1062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Proxima Nova"/>
                <a:ea typeface="Proxima Nova"/>
              </a:rPr>
              <a:t>Good IT has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1" name="Google Shape;666;p135" descr=""/>
          <p:cNvPicPr/>
          <p:nvPr/>
        </p:nvPicPr>
        <p:blipFill>
          <a:blip r:embed="rId1"/>
          <a:stretch/>
        </p:blipFill>
        <p:spPr>
          <a:xfrm>
            <a:off x="4040280" y="2198160"/>
            <a:ext cx="1062720" cy="1062720"/>
          </a:xfrm>
          <a:prstGeom prst="rect">
            <a:avLst/>
          </a:prstGeom>
          <a:ln>
            <a:noFill/>
          </a:ln>
        </p:spPr>
      </p:pic>
      <p:pic>
        <p:nvPicPr>
          <p:cNvPr id="712" name="Google Shape;667;p135" descr=""/>
          <p:cNvPicPr/>
          <p:nvPr/>
        </p:nvPicPr>
        <p:blipFill>
          <a:blip r:embed="rId2"/>
          <a:stretch/>
        </p:blipFill>
        <p:spPr>
          <a:xfrm>
            <a:off x="5778720" y="2198160"/>
            <a:ext cx="1062720" cy="1062720"/>
          </a:xfrm>
          <a:prstGeom prst="rect">
            <a:avLst/>
          </a:prstGeom>
          <a:ln>
            <a:noFill/>
          </a:ln>
        </p:spPr>
      </p:pic>
      <p:pic>
        <p:nvPicPr>
          <p:cNvPr id="713" name="Google Shape;668;p135" descr=""/>
          <p:cNvPicPr/>
          <p:nvPr/>
        </p:nvPicPr>
        <p:blipFill>
          <a:blip r:embed="rId3"/>
          <a:stretch/>
        </p:blipFill>
        <p:spPr>
          <a:xfrm>
            <a:off x="2087280" y="1983240"/>
            <a:ext cx="1492920" cy="149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Shape 1"/>
          <p:cNvSpPr txBox="1"/>
          <p:nvPr/>
        </p:nvSpPr>
        <p:spPr>
          <a:xfrm>
            <a:off x="103320" y="4734000"/>
            <a:ext cx="36036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7D7CCCF-D989-4B09-8482-3F3F5DEF4031}" type="slidenum">
              <a:rPr b="0" lang="en-US" sz="800" spc="-1" strike="noStrike">
                <a:solidFill>
                  <a:srgbClr val="000000"/>
                </a:solidFill>
                <a:latin typeface="Proxima Nova"/>
                <a:ea typeface="Proxima Nova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715" name="Google Shape;674;p136" descr=""/>
          <p:cNvPicPr/>
          <p:nvPr/>
        </p:nvPicPr>
        <p:blipFill>
          <a:blip r:embed="rId1"/>
          <a:srcRect l="0" t="9201" r="0" b="9201"/>
          <a:stretch/>
        </p:blipFill>
        <p:spPr>
          <a:xfrm>
            <a:off x="495720" y="152280"/>
            <a:ext cx="8151840" cy="458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Shape 1"/>
          <p:cNvSpPr txBox="1"/>
          <p:nvPr/>
        </p:nvSpPr>
        <p:spPr>
          <a:xfrm>
            <a:off x="826560" y="1660680"/>
            <a:ext cx="7490520" cy="18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Proxima Nova"/>
                <a:ea typeface="Proxima Nova"/>
              </a:rPr>
              <a:t>Consistency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extShape 1"/>
          <p:cNvSpPr txBox="1"/>
          <p:nvPr/>
        </p:nvSpPr>
        <p:spPr>
          <a:xfrm>
            <a:off x="826560" y="1660680"/>
            <a:ext cx="7490520" cy="18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Proxima Nova"/>
                <a:ea typeface="Proxima Nova"/>
              </a:rPr>
              <a:t>Service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LibreOffice/6.3.1.2$Linux_X86_64 LibreOffice_project/b79626edf0065ac373bd1df5c28bd630b4424273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2019-10-03T12:12:41Z</dcterms:modified>
  <cp:revision>2</cp:revision>
  <dc:subject/>
  <dc:title/>
</cp:coreProperties>
</file>